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32" r:id="rId4"/>
  </p:sldMasterIdLst>
  <p:notesMasterIdLst>
    <p:notesMasterId r:id="rId24"/>
  </p:notesMasterIdLst>
  <p:handoutMasterIdLst>
    <p:handoutMasterId r:id="rId25"/>
  </p:handoutMasterIdLst>
  <p:sldIdLst>
    <p:sldId id="1719" r:id="rId5"/>
    <p:sldId id="1742" r:id="rId6"/>
    <p:sldId id="1743" r:id="rId7"/>
    <p:sldId id="1728" r:id="rId8"/>
    <p:sldId id="1729" r:id="rId9"/>
    <p:sldId id="1730" r:id="rId10"/>
    <p:sldId id="1732" r:id="rId11"/>
    <p:sldId id="1731" r:id="rId12"/>
    <p:sldId id="1733" r:id="rId13"/>
    <p:sldId id="1736" r:id="rId14"/>
    <p:sldId id="1734" r:id="rId15"/>
    <p:sldId id="1735" r:id="rId16"/>
    <p:sldId id="1738" r:id="rId17"/>
    <p:sldId id="1739" r:id="rId18"/>
    <p:sldId id="1737" r:id="rId19"/>
    <p:sldId id="1740" r:id="rId20"/>
    <p:sldId id="1741" r:id="rId21"/>
    <p:sldId id="1725" r:id="rId22"/>
    <p:sldId id="1727" r:id="rId23"/>
  </p:sldIdLst>
  <p:sldSz cx="9144000" cy="6858000" type="screen4x3"/>
  <p:notesSz cx="70104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b="1" i="1" kern="1200">
        <a:solidFill>
          <a:srgbClr val="000066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b="1" i="1" kern="1200">
        <a:solidFill>
          <a:srgbClr val="000066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b="1" i="1" kern="1200">
        <a:solidFill>
          <a:srgbClr val="000066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b="1" i="1" kern="1200">
        <a:solidFill>
          <a:srgbClr val="000066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b="1" i="1" kern="1200">
        <a:solidFill>
          <a:srgbClr val="000066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b="1" i="1" kern="1200">
        <a:solidFill>
          <a:srgbClr val="000066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b="1" i="1" kern="1200">
        <a:solidFill>
          <a:srgbClr val="000066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b="1" i="1" kern="1200">
        <a:solidFill>
          <a:srgbClr val="000066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b="1" i="1" kern="1200">
        <a:solidFill>
          <a:srgbClr val="000066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">
          <p15:clr>
            <a:srgbClr val="A4A3A4"/>
          </p15:clr>
        </p15:guide>
        <p15:guide id="2" pos="5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6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DAK, JUSTINE L TSgt US Air Force ANG 171 FSS/171 IG" initials="HJLTUAFA1FI" lastIdx="1" clrIdx="0">
    <p:extLst>
      <p:ext uri="{19B8F6BF-5375-455C-9EA6-DF929625EA0E}">
        <p15:presenceInfo xmlns:p15="http://schemas.microsoft.com/office/powerpoint/2012/main" userId="S-1-5-21-1271409858-1095883707-2794662393-40734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F700"/>
    <a:srgbClr val="48FF00"/>
    <a:srgbClr val="E8A515"/>
    <a:srgbClr val="E5FF00"/>
    <a:srgbClr val="FFDD00"/>
    <a:srgbClr val="FFEA00"/>
    <a:srgbClr val="8CFF66"/>
    <a:srgbClr val="FFFF66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96" y="858"/>
      </p:cViewPr>
      <p:guideLst>
        <p:guide orient="horz" pos="1209"/>
        <p:guide pos="53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36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3157409" y="8855077"/>
            <a:ext cx="693998" cy="256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960" tIns="44781" rIns="87960" bIns="44781">
            <a:spAutoFit/>
          </a:bodyPr>
          <a:lstStyle>
            <a:lvl1pPr defTabSz="874713">
              <a:defRPr sz="3600" b="1" i="1">
                <a:solidFill>
                  <a:srgbClr val="000066"/>
                </a:solidFill>
                <a:latin typeface="Arial" charset="0"/>
              </a:defRPr>
            </a:lvl1pPr>
            <a:lvl2pPr marL="742950" indent="-285750" defTabSz="874713">
              <a:defRPr sz="3600" b="1" i="1">
                <a:solidFill>
                  <a:srgbClr val="000066"/>
                </a:solidFill>
                <a:latin typeface="Arial" charset="0"/>
              </a:defRPr>
            </a:lvl2pPr>
            <a:lvl3pPr marL="1143000" indent="-228600" defTabSz="874713">
              <a:defRPr sz="3600" b="1" i="1">
                <a:solidFill>
                  <a:srgbClr val="000066"/>
                </a:solidFill>
                <a:latin typeface="Arial" charset="0"/>
              </a:defRPr>
            </a:lvl3pPr>
            <a:lvl4pPr marL="1600200" indent="-228600" defTabSz="874713">
              <a:defRPr sz="3600" b="1" i="1">
                <a:solidFill>
                  <a:srgbClr val="000066"/>
                </a:solidFill>
                <a:latin typeface="Arial" charset="0"/>
              </a:defRPr>
            </a:lvl4pPr>
            <a:lvl5pPr marL="2057400" indent="-228600" defTabSz="874713">
              <a:defRPr sz="3600" b="1" i="1">
                <a:solidFill>
                  <a:srgbClr val="000066"/>
                </a:solidFill>
                <a:latin typeface="Arial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latin typeface="Abadi MT Condensed Light" pitchFamily="34" charset="0"/>
              </a:rPr>
              <a:t>Page </a:t>
            </a:r>
            <a:fld id="{AEF1D9D0-5E10-46CE-BD45-BB7F7E57398F}" type="slidenum">
              <a:rPr lang="en-US" altLang="en-US" sz="1200" b="0" i="0" smtClean="0">
                <a:solidFill>
                  <a:schemeClr val="tx1"/>
                </a:solidFill>
                <a:latin typeface="Abadi MT Condensed Light" pitchFamily="34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latin typeface="Abadi MT Condensed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331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156615" y="8855077"/>
            <a:ext cx="693998" cy="256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960" tIns="44781" rIns="87960" bIns="44781">
            <a:spAutoFit/>
          </a:bodyPr>
          <a:lstStyle>
            <a:lvl1pPr defTabSz="874713">
              <a:defRPr sz="3600" b="1" i="1">
                <a:solidFill>
                  <a:srgbClr val="000066"/>
                </a:solidFill>
                <a:latin typeface="Arial" charset="0"/>
              </a:defRPr>
            </a:lvl1pPr>
            <a:lvl2pPr marL="742950" indent="-285750" defTabSz="874713">
              <a:defRPr sz="3600" b="1" i="1">
                <a:solidFill>
                  <a:srgbClr val="000066"/>
                </a:solidFill>
                <a:latin typeface="Arial" charset="0"/>
              </a:defRPr>
            </a:lvl2pPr>
            <a:lvl3pPr marL="1143000" indent="-228600" defTabSz="874713">
              <a:defRPr sz="3600" b="1" i="1">
                <a:solidFill>
                  <a:srgbClr val="000066"/>
                </a:solidFill>
                <a:latin typeface="Arial" charset="0"/>
              </a:defRPr>
            </a:lvl3pPr>
            <a:lvl4pPr marL="1600200" indent="-228600" defTabSz="874713">
              <a:defRPr sz="3600" b="1" i="1">
                <a:solidFill>
                  <a:srgbClr val="000066"/>
                </a:solidFill>
                <a:latin typeface="Arial" charset="0"/>
              </a:defRPr>
            </a:lvl4pPr>
            <a:lvl5pPr marL="2057400" indent="-228600" defTabSz="874713">
              <a:defRPr sz="3600" b="1" i="1">
                <a:solidFill>
                  <a:srgbClr val="000066"/>
                </a:solidFill>
                <a:latin typeface="Arial" charset="0"/>
              </a:defRPr>
            </a:lvl5pPr>
            <a:lvl6pPr marL="25146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6pPr>
            <a:lvl7pPr marL="29718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7pPr>
            <a:lvl8pPr marL="34290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8pPr>
            <a:lvl9pPr marL="3886200" indent="-228600" defTabSz="874713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latin typeface="Abadi MT Condensed Light" pitchFamily="34" charset="0"/>
              </a:rPr>
              <a:t>Page </a:t>
            </a:r>
            <a:fld id="{7F4E5E1D-46B8-4FEF-BE23-53E8BF8F35A7}" type="slidenum">
              <a:rPr lang="en-US" altLang="en-US" sz="1200" b="0" i="0" smtClean="0">
                <a:solidFill>
                  <a:schemeClr val="tx1"/>
                </a:solidFill>
                <a:latin typeface="Abadi MT Condensed Light" pitchFamily="34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latin typeface="Abadi MT Condensed Light" pitchFamily="34" charset="0"/>
            </a:endParaRPr>
          </a:p>
        </p:txBody>
      </p:sp>
      <p:sp>
        <p:nvSpPr>
          <p:cNvPr id="276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3800" y="704850"/>
            <a:ext cx="4630738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2" y="4416427"/>
            <a:ext cx="5140325" cy="4181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159" tIns="44781" rIns="91159" bIns="447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Press The Slide Show Button To View This Template In A Demonstration Presentation.</a:t>
            </a:r>
          </a:p>
        </p:txBody>
      </p:sp>
    </p:spTree>
    <p:extLst>
      <p:ext uri="{BB962C8B-B14F-4D97-AF65-F5344CB8AC3E}">
        <p14:creationId xmlns:p14="http://schemas.microsoft.com/office/powerpoint/2010/main" val="23277965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badi MT Condensed Light" pitchFamily="34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23" tIns="45912" rIns="91823" bIns="45912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0221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29"/>
          <p:cNvSpPr>
            <a:spLocks noChangeShapeType="1"/>
          </p:cNvSpPr>
          <p:nvPr/>
        </p:nvSpPr>
        <p:spPr bwMode="auto">
          <a:xfrm>
            <a:off x="382588" y="6292850"/>
            <a:ext cx="8382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1030"/>
          <p:cNvSpPr txBox="1">
            <a:spLocks noChangeArrowheads="1"/>
          </p:cNvSpPr>
          <p:nvPr/>
        </p:nvSpPr>
        <p:spPr bwMode="auto">
          <a:xfrm>
            <a:off x="1814513" y="214313"/>
            <a:ext cx="54641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 b="1" i="1">
                <a:solidFill>
                  <a:srgbClr val="000066"/>
                </a:solidFill>
                <a:latin typeface="Arial" charset="0"/>
              </a:defRPr>
            </a:lvl1pPr>
            <a:lvl2pPr marL="742950" indent="-285750">
              <a:defRPr sz="3600" b="1" i="1">
                <a:solidFill>
                  <a:srgbClr val="000066"/>
                </a:solidFill>
                <a:latin typeface="Arial" charset="0"/>
              </a:defRPr>
            </a:lvl2pPr>
            <a:lvl3pPr marL="1143000" indent="-228600">
              <a:defRPr sz="3600" b="1" i="1">
                <a:solidFill>
                  <a:srgbClr val="000066"/>
                </a:solidFill>
                <a:latin typeface="Arial" charset="0"/>
              </a:defRPr>
            </a:lvl3pPr>
            <a:lvl4pPr marL="1600200" indent="-228600">
              <a:defRPr sz="3600" b="1" i="1">
                <a:solidFill>
                  <a:srgbClr val="000066"/>
                </a:solidFill>
                <a:latin typeface="Arial" charset="0"/>
              </a:defRPr>
            </a:lvl4pPr>
            <a:lvl5pPr marL="2057400" indent="-228600">
              <a:defRPr sz="3600" b="1" i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altLang="en-US"/>
              <a:t>171</a:t>
            </a:r>
            <a:r>
              <a:rPr lang="en-US" altLang="en-US" baseline="30000"/>
              <a:t>st</a:t>
            </a:r>
            <a:r>
              <a:rPr lang="en-US" altLang="en-US"/>
              <a:t> Air Refueling Wing</a:t>
            </a:r>
          </a:p>
        </p:txBody>
      </p:sp>
      <p:sp>
        <p:nvSpPr>
          <p:cNvPr id="6" name="Line 1031"/>
          <p:cNvSpPr>
            <a:spLocks noChangeShapeType="1"/>
          </p:cNvSpPr>
          <p:nvPr/>
        </p:nvSpPr>
        <p:spPr bwMode="auto">
          <a:xfrm>
            <a:off x="381000" y="984250"/>
            <a:ext cx="8382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038"/>
          <p:cNvSpPr txBox="1">
            <a:spLocks noChangeArrowheads="1"/>
          </p:cNvSpPr>
          <p:nvPr userDrawn="1"/>
        </p:nvSpPr>
        <p:spPr bwMode="auto">
          <a:xfrm>
            <a:off x="620713" y="6403975"/>
            <a:ext cx="79136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 b="1" i="1">
                <a:solidFill>
                  <a:srgbClr val="000066"/>
                </a:solidFill>
                <a:latin typeface="Arial" charset="0"/>
              </a:defRPr>
            </a:lvl1pPr>
            <a:lvl2pPr marL="742950" indent="-285750">
              <a:defRPr sz="3600" b="1" i="1">
                <a:solidFill>
                  <a:srgbClr val="000066"/>
                </a:solidFill>
                <a:latin typeface="Arial" charset="0"/>
              </a:defRPr>
            </a:lvl2pPr>
            <a:lvl3pPr marL="1143000" indent="-228600">
              <a:defRPr sz="3600" b="1" i="1">
                <a:solidFill>
                  <a:srgbClr val="000066"/>
                </a:solidFill>
                <a:latin typeface="Arial" charset="0"/>
              </a:defRPr>
            </a:lvl3pPr>
            <a:lvl4pPr marL="1600200" indent="-228600">
              <a:defRPr sz="3600" b="1" i="1">
                <a:solidFill>
                  <a:srgbClr val="000066"/>
                </a:solidFill>
                <a:latin typeface="Arial" charset="0"/>
              </a:defRPr>
            </a:lvl4pPr>
            <a:lvl5pPr marL="2057400" indent="-228600">
              <a:defRPr sz="3600" b="1" i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800">
                <a:latin typeface="Century Schoolbook" pitchFamily="18" charset="0"/>
              </a:rPr>
              <a:t>Unrivaled Global Reach for America … Always Ready!</a:t>
            </a:r>
          </a:p>
        </p:txBody>
      </p:sp>
      <p:sp>
        <p:nvSpPr>
          <p:cNvPr id="11" name="Rectangle 17"/>
          <p:cNvSpPr>
            <a:spLocks noChangeArrowheads="1"/>
          </p:cNvSpPr>
          <p:nvPr userDrawn="1"/>
        </p:nvSpPr>
        <p:spPr bwMode="auto">
          <a:xfrm>
            <a:off x="4348163" y="1954213"/>
            <a:ext cx="457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600" b="1" i="1">
                <a:solidFill>
                  <a:srgbClr val="000066"/>
                </a:solidFill>
                <a:latin typeface="Arial" charset="0"/>
              </a:defRPr>
            </a:lvl1pPr>
            <a:lvl2pPr marL="742950" indent="-285750">
              <a:defRPr sz="3600" b="1" i="1">
                <a:solidFill>
                  <a:srgbClr val="000066"/>
                </a:solidFill>
                <a:latin typeface="Arial" charset="0"/>
              </a:defRPr>
            </a:lvl2pPr>
            <a:lvl3pPr marL="1143000" indent="-228600">
              <a:defRPr sz="3600" b="1" i="1">
                <a:solidFill>
                  <a:srgbClr val="000066"/>
                </a:solidFill>
                <a:latin typeface="Arial" charset="0"/>
              </a:defRPr>
            </a:lvl3pPr>
            <a:lvl4pPr marL="1600200" indent="-228600">
              <a:defRPr sz="3600" b="1" i="1">
                <a:solidFill>
                  <a:srgbClr val="000066"/>
                </a:solidFill>
                <a:latin typeface="Arial" charset="0"/>
              </a:defRPr>
            </a:lvl4pPr>
            <a:lvl5pPr marL="2057400" indent="-228600">
              <a:defRPr sz="3600" b="1" i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318915" name="Rectangle 1027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322388" y="5086350"/>
            <a:ext cx="6489700" cy="1082675"/>
          </a:xfrm>
          <a:ln w="9525"/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</a:t>
            </a:r>
          </a:p>
          <a:p>
            <a:r>
              <a:rPr lang="en-US"/>
              <a:t>Master Subtitle Style</a:t>
            </a:r>
          </a:p>
        </p:txBody>
      </p:sp>
      <p:sp>
        <p:nvSpPr>
          <p:cNvPr id="1318916" name="Rectangle 1028"/>
          <p:cNvSpPr>
            <a:spLocks noGrp="1" noChangeArrowheads="1"/>
          </p:cNvSpPr>
          <p:nvPr userDrawn="1">
            <p:ph type="ctrTitle"/>
          </p:nvPr>
        </p:nvSpPr>
        <p:spPr>
          <a:xfrm>
            <a:off x="1806575" y="3863975"/>
            <a:ext cx="5518150" cy="10128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3534EE-7204-7F9E-2B7C-B23F760806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5326" y="1056220"/>
            <a:ext cx="2325005" cy="2372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5941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214006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783085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5" y="1327150"/>
            <a:ext cx="4164013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7888" y="1327150"/>
            <a:ext cx="4165600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99166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4614928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734615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368583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379413" y="1231900"/>
            <a:ext cx="83851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8510588" y="6534150"/>
            <a:ext cx="6334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 b="1" i="1">
                <a:solidFill>
                  <a:srgbClr val="000066"/>
                </a:solidFill>
                <a:latin typeface="Arial" charset="0"/>
              </a:defRPr>
            </a:lvl1pPr>
            <a:lvl2pPr marL="742950" indent="-285750">
              <a:defRPr sz="3600" b="1" i="1">
                <a:solidFill>
                  <a:srgbClr val="000066"/>
                </a:solidFill>
                <a:latin typeface="Arial" charset="0"/>
              </a:defRPr>
            </a:lvl2pPr>
            <a:lvl3pPr marL="1143000" indent="-228600">
              <a:defRPr sz="3600" b="1" i="1">
                <a:solidFill>
                  <a:srgbClr val="000066"/>
                </a:solidFill>
                <a:latin typeface="Arial" charset="0"/>
              </a:defRPr>
            </a:lvl3pPr>
            <a:lvl4pPr marL="1600200" indent="-228600">
              <a:defRPr sz="3600" b="1" i="1">
                <a:solidFill>
                  <a:srgbClr val="000066"/>
                </a:solidFill>
                <a:latin typeface="Arial" charset="0"/>
              </a:defRPr>
            </a:lvl4pPr>
            <a:lvl5pPr marL="2057400" indent="-228600">
              <a:defRPr sz="3600" b="1" i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fld id="{17118C07-6DAC-4EDA-9A90-EF9C5EF039C0}" type="slidenum">
              <a:rPr lang="en-US" altLang="en-US" sz="1400" smtClean="0"/>
              <a:pPr algn="ctr">
                <a:spcBef>
                  <a:spcPct val="50000"/>
                </a:spcBef>
                <a:defRPr/>
              </a:pPr>
              <a:t>‹#›</a:t>
            </a:fld>
            <a:endParaRPr lang="en-US" altLang="en-US" sz="1400"/>
          </a:p>
        </p:txBody>
      </p:sp>
      <p:sp>
        <p:nvSpPr>
          <p:cNvPr id="2" name="Line 6"/>
          <p:cNvSpPr>
            <a:spLocks noChangeShapeType="1"/>
          </p:cNvSpPr>
          <p:nvPr/>
        </p:nvSpPr>
        <p:spPr bwMode="auto">
          <a:xfrm>
            <a:off x="382588" y="6292850"/>
            <a:ext cx="8382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1475" y="1327150"/>
            <a:ext cx="8482013" cy="494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1031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241425" y="25400"/>
            <a:ext cx="66405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596901" y="6403975"/>
            <a:ext cx="79136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 b="1" i="1">
                <a:solidFill>
                  <a:srgbClr val="000066"/>
                </a:solidFill>
                <a:latin typeface="Arial" charset="0"/>
              </a:defRPr>
            </a:lvl1pPr>
            <a:lvl2pPr marL="742950" indent="-285750">
              <a:defRPr sz="3600" b="1" i="1">
                <a:solidFill>
                  <a:srgbClr val="000066"/>
                </a:solidFill>
                <a:latin typeface="Arial" charset="0"/>
              </a:defRPr>
            </a:lvl2pPr>
            <a:lvl3pPr marL="1143000" indent="-228600">
              <a:defRPr sz="3600" b="1" i="1">
                <a:solidFill>
                  <a:srgbClr val="000066"/>
                </a:solidFill>
                <a:latin typeface="Arial" charset="0"/>
              </a:defRPr>
            </a:lvl3pPr>
            <a:lvl4pPr marL="1600200" indent="-228600">
              <a:defRPr sz="3600" b="1" i="1">
                <a:solidFill>
                  <a:srgbClr val="000066"/>
                </a:solidFill>
                <a:latin typeface="Arial" charset="0"/>
              </a:defRPr>
            </a:lvl4pPr>
            <a:lvl5pPr marL="2057400" indent="-228600">
              <a:defRPr sz="3600" b="1" i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000066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800">
                <a:latin typeface="Century Schoolbook" pitchFamily="18" charset="0"/>
              </a:rPr>
              <a:t>Fueling our Nation, our Communities, our Future</a:t>
            </a:r>
          </a:p>
        </p:txBody>
      </p:sp>
      <p:pic>
        <p:nvPicPr>
          <p:cNvPr id="3" name="Picture 9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985" y="150018"/>
            <a:ext cx="893762" cy="89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903D6F3-5ED5-099A-0A42-56EC250020C1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34253" y="125667"/>
            <a:ext cx="925295" cy="944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870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8" r:id="rId5"/>
    <p:sldLayoutId id="2147483739" r:id="rId6"/>
    <p:sldLayoutId id="2147483741" r:id="rId7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n"/>
        <a:defRPr sz="2400" b="1">
          <a:solidFill>
            <a:srgbClr val="000066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135000"/>
        <a:buChar char="•"/>
        <a:defRPr sz="2200" b="1">
          <a:solidFill>
            <a:srgbClr val="000066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85000"/>
        <a:buFont typeface="Wingdings" pitchFamily="2" charset="2"/>
        <a:buChar char="w"/>
        <a:defRPr sz="2000" b="1">
          <a:solidFill>
            <a:srgbClr val="000066"/>
          </a:solidFill>
          <a:latin typeface="+mn-lt"/>
        </a:defRPr>
      </a:lvl3pPr>
      <a:lvl4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b="1">
          <a:solidFill>
            <a:srgbClr val="000066"/>
          </a:solidFill>
          <a:latin typeface="+mn-lt"/>
        </a:defRPr>
      </a:lvl4pPr>
      <a:lvl5pPr marL="17145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5pPr>
      <a:lvl6pPr marL="21717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6pPr>
      <a:lvl7pPr marL="26289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7pPr>
      <a:lvl8pPr marL="30861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8pPr>
      <a:lvl9pPr marL="35433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lex.wagner.3@us.af.mi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essuccess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ibill.va.gov/wave/" TargetMode="External"/><Relationship Id="rId2" Type="http://schemas.openxmlformats.org/officeDocument/2006/relationships/hyperlink" Target="https://www.va.gov/education/apply-for-education-benefits/application/1990/applicant/information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katelyn.m.voydik.nfg@mail.mil" TargetMode="External"/><Relationship Id="rId2" Type="http://schemas.openxmlformats.org/officeDocument/2006/relationships/hyperlink" Target="mailto:ng.pa.paarng.list.jfhq-g1-eap@mail.mi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b="0" dirty="0">
                <a:solidFill>
                  <a:srgbClr val="002060"/>
                </a:solidFill>
                <a:latin typeface="Gill Sans" charset="0"/>
              </a:rPr>
              <a:t>MSgt Alex Wagner</a:t>
            </a:r>
          </a:p>
          <a:p>
            <a:pPr>
              <a:lnSpc>
                <a:spcPct val="80000"/>
              </a:lnSpc>
            </a:pPr>
            <a:r>
              <a:rPr lang="en-US" altLang="en-US" sz="2000" b="0" u="sng" dirty="0">
                <a:solidFill>
                  <a:srgbClr val="002060"/>
                </a:solidFill>
                <a:latin typeface="Gill Sans" charset="0"/>
              </a:rPr>
              <a:t>Email:</a:t>
            </a:r>
            <a:r>
              <a:rPr lang="en-US" altLang="en-US" sz="2000" b="0" dirty="0">
                <a:solidFill>
                  <a:srgbClr val="002060"/>
                </a:solidFill>
                <a:latin typeface="Gill Sans" charset="0"/>
              </a:rPr>
              <a:t> </a:t>
            </a:r>
            <a:r>
              <a:rPr lang="en-US" altLang="en-US" sz="2000" b="0" dirty="0">
                <a:solidFill>
                  <a:srgbClr val="002060"/>
                </a:solidFill>
                <a:latin typeface="Gill Sans" charset="0"/>
                <a:hlinkClick r:id="rId3"/>
              </a:rPr>
              <a:t>alex.wagner.3@us.af.mil</a:t>
            </a:r>
            <a:endParaRPr lang="en-US" altLang="en-US" sz="2000" b="0" dirty="0">
              <a:solidFill>
                <a:srgbClr val="002060"/>
              </a:solidFill>
              <a:latin typeface="Gill Sans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 b="0" u="sng" dirty="0">
                <a:solidFill>
                  <a:srgbClr val="002060"/>
                </a:solidFill>
                <a:latin typeface="Gill Sans" charset="0"/>
              </a:rPr>
              <a:t>Cell / Office: </a:t>
            </a:r>
            <a:r>
              <a:rPr lang="en-US" altLang="en-US" sz="2000" b="0" dirty="0">
                <a:solidFill>
                  <a:srgbClr val="002060"/>
                </a:solidFill>
                <a:latin typeface="Gill Sans" charset="0"/>
              </a:rPr>
              <a:t>412-313-7509 / 412-776-7636</a:t>
            </a:r>
            <a:endParaRPr lang="en-US" altLang="en-US" sz="2000" dirty="0">
              <a:solidFill>
                <a:srgbClr val="002060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06575" y="3863975"/>
            <a:ext cx="5518150" cy="1222375"/>
          </a:xfrm>
        </p:spPr>
        <p:txBody>
          <a:bodyPr/>
          <a:lstStyle/>
          <a:p>
            <a:r>
              <a:rPr lang="en-US" sz="3200" b="0" dirty="0">
                <a:solidFill>
                  <a:srgbClr val="002060"/>
                </a:solidFill>
                <a:latin typeface="Gill Sans" charset="0"/>
              </a:rPr>
              <a:t>EAP &amp; Ch.1606 MGIB-SR</a:t>
            </a:r>
            <a:br>
              <a:rPr lang="en-US" sz="3200" b="0" dirty="0">
                <a:solidFill>
                  <a:schemeClr val="tx1"/>
                </a:solidFill>
                <a:latin typeface="Gill Sans" charset="0"/>
              </a:rPr>
            </a:br>
            <a:br>
              <a:rPr lang="en-US" sz="2000" b="0" dirty="0">
                <a:solidFill>
                  <a:schemeClr val="tx1"/>
                </a:solidFill>
                <a:latin typeface="Gill Sans" charset="0"/>
              </a:rPr>
            </a:br>
            <a:endParaRPr lang="en-US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398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E0D0C-91C1-B926-A621-8330CF96A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0C636-8B47-CB8F-E5C1-39E0F1DA5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0" dirty="0"/>
              <a:t>Log into </a:t>
            </a:r>
            <a:r>
              <a:rPr lang="en-US" sz="1800" b="0" dirty="0">
                <a:hlinkClick r:id="rId2"/>
              </a:rPr>
              <a:t>www.aessuccess.org</a:t>
            </a:r>
            <a:endParaRPr lang="en-US" sz="1800" b="0" dirty="0"/>
          </a:p>
          <a:p>
            <a:r>
              <a:rPr lang="en-US" sz="1800" b="0" dirty="0"/>
              <a:t>Sign on as student and complete an EAP Form 2 (Educational Assistance Program Application). </a:t>
            </a:r>
          </a:p>
          <a:p>
            <a:r>
              <a:rPr lang="en-US" sz="1800" b="0" dirty="0"/>
              <a:t>Yearly submission of EAP application </a:t>
            </a:r>
            <a:r>
              <a:rPr lang="en-US" sz="1800" b="0" u="sng" dirty="0"/>
              <a:t>is required.</a:t>
            </a:r>
          </a:p>
          <a:p>
            <a:r>
              <a:rPr lang="en-US" sz="1800" b="0" dirty="0"/>
              <a:t>The application should be used to request benefits for the entire academic year (</a:t>
            </a:r>
            <a:r>
              <a:rPr lang="en-US" sz="1800" b="0" dirty="0" err="1"/>
              <a:t>ie</a:t>
            </a:r>
            <a:r>
              <a:rPr lang="en-US" sz="1800" b="0" dirty="0"/>
              <a:t>. fall, winter, spring and summer semesters).</a:t>
            </a:r>
          </a:p>
          <a:p>
            <a:r>
              <a:rPr lang="en-US" sz="1800" b="0" dirty="0"/>
              <a:t>Member is responsible for notification to the school of enrollment changes or class cancellation before Drop/Add deadline.</a:t>
            </a:r>
          </a:p>
          <a:p>
            <a:r>
              <a:rPr lang="en-US" sz="1800" b="0" dirty="0"/>
              <a:t>if the number of credits originally reported on the EAP-2 changes status from part time to full time or if it changes status from full time to part time</a:t>
            </a:r>
          </a:p>
          <a:p>
            <a:r>
              <a:rPr lang="en-US" sz="1800" b="0" dirty="0">
                <a:highlight>
                  <a:srgbClr val="FFFF00"/>
                </a:highlight>
              </a:rPr>
              <a:t>Enrollment changes are needed by the member if the member changes school, the tuition cost needs to be changed, member wants to add or cancel a semester/term, the member has a new address, member is deploying.</a:t>
            </a:r>
          </a:p>
        </p:txBody>
      </p:sp>
    </p:spTree>
    <p:extLst>
      <p:ext uri="{BB962C8B-B14F-4D97-AF65-F5344CB8AC3E}">
        <p14:creationId xmlns:p14="http://schemas.microsoft.com/office/powerpoint/2010/main" val="77768733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B27DC31-EA3C-7D4B-62B8-5DB8409B7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Deadlines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F34CDF-BEED-56D9-8E31-370F03318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0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</a:rPr>
              <a:t>The deadline for fall, winter, spring and summer is 30 June, combined or any combination of, for the academic year.</a:t>
            </a:r>
          </a:p>
          <a:p>
            <a:r>
              <a:rPr lang="en-US" sz="2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Applications will be accepted after 30 June </a:t>
            </a:r>
            <a:r>
              <a:rPr lang="en-US" sz="2000" b="1" i="0" u="sng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ONLY</a:t>
            </a:r>
            <a:r>
              <a:rPr lang="en-US" sz="2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when funding permits</a:t>
            </a:r>
          </a:p>
          <a:p>
            <a:r>
              <a:rPr lang="en-US" sz="2000" b="0" dirty="0"/>
              <a:t>If funding is available, applications received after 1 July but no later than 15 January, will be processed for future semesters only.</a:t>
            </a:r>
          </a:p>
          <a:p>
            <a:r>
              <a:rPr lang="en-US" sz="2000" b="0" dirty="0"/>
              <a:t> EAP </a:t>
            </a:r>
            <a:r>
              <a:rPr lang="en-US" sz="2000" b="0" u="sng" dirty="0"/>
              <a:t>cannot</a:t>
            </a:r>
            <a:r>
              <a:rPr lang="en-US" sz="2000" b="0" dirty="0"/>
              <a:t> fund after a semester/term that has ended. </a:t>
            </a:r>
            <a:r>
              <a:rPr lang="en-US" sz="2000" b="0" dirty="0">
                <a:highlight>
                  <a:srgbClr val="FFFF00"/>
                </a:highlight>
              </a:rPr>
              <a:t>For example, if a member applies in December requesting funding for Fall, Spring and/or Summer; the Spring and Summer may be processed, but the Fall semester will not be funded because the application was received after the semester ended.</a:t>
            </a:r>
          </a:p>
          <a:p>
            <a:r>
              <a:rPr lang="en-US" sz="2000" b="0" dirty="0"/>
              <a:t>If EAP funding is limited, applications will be processed on a </a:t>
            </a:r>
            <a:r>
              <a:rPr lang="en-US" sz="2000" b="0" u="sng" dirty="0"/>
              <a:t>first come, first served basis </a:t>
            </a:r>
            <a:r>
              <a:rPr lang="en-US" sz="2000" b="0" dirty="0"/>
              <a:t>until funding is exhausted.</a:t>
            </a:r>
          </a:p>
        </p:txBody>
      </p:sp>
    </p:spTree>
    <p:extLst>
      <p:ext uri="{BB962C8B-B14F-4D97-AF65-F5344CB8AC3E}">
        <p14:creationId xmlns:p14="http://schemas.microsoft.com/office/powerpoint/2010/main" val="318721614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6D9160C-233B-08A9-50D2-06C71FBAE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Disbursements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063820-D03C-23E9-711E-D5789E17E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/>
              <a:t>The fall payment is scheduled to be processed in August.</a:t>
            </a:r>
          </a:p>
          <a:p>
            <a:endParaRPr lang="en-US" sz="2000" b="0" dirty="0"/>
          </a:p>
          <a:p>
            <a:r>
              <a:rPr lang="en-US" sz="2000" b="0" dirty="0"/>
              <a:t>The spring and winter payment is scheduled to be processed in January.</a:t>
            </a:r>
          </a:p>
          <a:p>
            <a:endParaRPr lang="en-US" sz="2000" b="0" dirty="0"/>
          </a:p>
          <a:p>
            <a:r>
              <a:rPr lang="en-US" sz="2000" b="0" dirty="0"/>
              <a:t>The summer payment is scheduled to be processed during April through July, depending on fund availability.</a:t>
            </a:r>
          </a:p>
          <a:p>
            <a:endParaRPr lang="en-US" sz="2000" b="0" dirty="0"/>
          </a:p>
          <a:p>
            <a:r>
              <a:rPr lang="en-US" sz="2000" b="0" dirty="0"/>
              <a:t>Applications received by 15 January will be processed/funded on the next scheduled disbursement, </a:t>
            </a:r>
            <a:r>
              <a:rPr lang="en-US" sz="2000" b="0" u="sng" dirty="0"/>
              <a:t>if funding is available</a:t>
            </a:r>
            <a:r>
              <a:rPr lang="en-US" sz="20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947397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0D5BF-95D7-191C-196A-35E248132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Ch. 1606 Montgomery GI Bill Select Reserve (MGIB-SR)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ADFEE-3157-0282-C523-FD955ACEE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/>
              <a:t>Chapter 1606 is an educational program for Service members who are actively participating in the National Guard. </a:t>
            </a:r>
          </a:p>
          <a:p>
            <a:r>
              <a:rPr lang="en-US" sz="2000" b="0" dirty="0"/>
              <a:t>Eligibility for this program may be established only one time in an Airmen’s career. </a:t>
            </a:r>
          </a:p>
          <a:p>
            <a:r>
              <a:rPr lang="en-US" sz="2000" b="0" dirty="0"/>
              <a:t>The MGIB-SR program is available to Enlisted and Officer service members who are current and satisfactory participating members assigned to the National Guard. </a:t>
            </a:r>
          </a:p>
          <a:p>
            <a:r>
              <a:rPr lang="en-US" sz="2000" b="0" dirty="0"/>
              <a:t>Benefits generally end on the date of separation.</a:t>
            </a:r>
          </a:p>
          <a:p>
            <a:r>
              <a:rPr lang="en-US" sz="2000" b="0" dirty="0"/>
              <a:t>Chapter 1606 benefits are paid on a monthly basis directly to the Service Member.</a:t>
            </a:r>
          </a:p>
        </p:txBody>
      </p:sp>
    </p:spTree>
    <p:extLst>
      <p:ext uri="{BB962C8B-B14F-4D97-AF65-F5344CB8AC3E}">
        <p14:creationId xmlns:p14="http://schemas.microsoft.com/office/powerpoint/2010/main" val="542230184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29794-62F6-FE3A-203D-815A3D845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Qualify?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E47ED-CA1D-32CD-C26B-CA2744EC1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/>
              <a:t>Agree to a six-year National Guard obligation after June 30, 1985 (for enlisted this is accomplished using a DD Form 4, officers use a DA Form 5447-R).</a:t>
            </a:r>
          </a:p>
          <a:p>
            <a:endParaRPr lang="en-US" sz="2000" b="0" dirty="0"/>
          </a:p>
          <a:p>
            <a:r>
              <a:rPr lang="en-US" sz="2000" b="0" dirty="0"/>
              <a:t>Complete the requirements of a secondary school (HS) diploma, or its equivalent (GED).</a:t>
            </a:r>
          </a:p>
          <a:p>
            <a:endParaRPr lang="en-US" sz="2000" b="0" dirty="0"/>
          </a:p>
          <a:p>
            <a:r>
              <a:rPr lang="en-US" sz="2000" b="0" dirty="0"/>
              <a:t>Complete Initial Active Duty Training (IADT) or Basic Officer Leadership Course (BOLC).</a:t>
            </a:r>
          </a:p>
          <a:p>
            <a:endParaRPr lang="en-US" sz="2000" b="0" dirty="0"/>
          </a:p>
          <a:p>
            <a:r>
              <a:rPr lang="en-US" sz="2000" b="0" dirty="0"/>
              <a:t>Remain a member in good standing in the National Guard.</a:t>
            </a:r>
          </a:p>
        </p:txBody>
      </p:sp>
    </p:spTree>
    <p:extLst>
      <p:ext uri="{BB962C8B-B14F-4D97-AF65-F5344CB8AC3E}">
        <p14:creationId xmlns:p14="http://schemas.microsoft.com/office/powerpoint/2010/main" val="2042795586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5ACCE-8854-C74C-4DF3-81AAD8C71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I Get?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489A039-E51F-1E23-8C25-25689389D7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8879" y="1393371"/>
            <a:ext cx="7546241" cy="4815116"/>
          </a:xfrm>
        </p:spPr>
      </p:pic>
    </p:spTree>
    <p:extLst>
      <p:ext uri="{BB962C8B-B14F-4D97-AF65-F5344CB8AC3E}">
        <p14:creationId xmlns:p14="http://schemas.microsoft.com/office/powerpoint/2010/main" val="135002640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F1441-B2BA-9BBB-B7A5-D71802ED5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Receive my GI Bill benefits?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C90CE-06DF-E73F-F0B7-0AD428A9C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/>
              <a:t>You must complete Tech school and be awarded a 3-skill level in your Duty AFSC on an AF 2096.</a:t>
            </a:r>
          </a:p>
          <a:p>
            <a:pPr marL="0" indent="0">
              <a:buNone/>
            </a:pPr>
            <a:r>
              <a:rPr lang="en-US" sz="2000" b="0" dirty="0"/>
              <a:t> </a:t>
            </a:r>
          </a:p>
          <a:p>
            <a:r>
              <a:rPr lang="en-US" sz="2000" b="0" dirty="0"/>
              <a:t>The AF2096 is the source document for GI Bill Benefits. </a:t>
            </a:r>
          </a:p>
          <a:p>
            <a:endParaRPr lang="en-US" sz="2000" b="0" dirty="0"/>
          </a:p>
          <a:p>
            <a:r>
              <a:rPr lang="en-US" sz="2000" b="0" dirty="0"/>
              <a:t>Once the Retention Office Manager receives the AF2096, they will code you eligible for Chapter 1606 benefits and provide you with a DD Form 2384-1, Notice of Basic Eligibility (NOBE). </a:t>
            </a:r>
          </a:p>
          <a:p>
            <a:endParaRPr lang="en-US" sz="2000" b="0" dirty="0"/>
          </a:p>
          <a:p>
            <a:r>
              <a:rPr lang="en-US" sz="2000" b="0" dirty="0"/>
              <a:t>You will provide this signed NOBE to the VA Rep at your school and apply for VA Benefits on the VA’s website before your semester begins.</a:t>
            </a:r>
          </a:p>
        </p:txBody>
      </p:sp>
    </p:spTree>
    <p:extLst>
      <p:ext uri="{BB962C8B-B14F-4D97-AF65-F5344CB8AC3E}">
        <p14:creationId xmlns:p14="http://schemas.microsoft.com/office/powerpoint/2010/main" val="2164234068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847E8-1204-4E0A-CFF8-0EBACD93E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6907F-07D5-5A8B-9031-5246B0FC8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u="sng" dirty="0"/>
              <a:t>Step 1</a:t>
            </a:r>
            <a:r>
              <a:rPr lang="en-US" sz="2000" b="0" dirty="0"/>
              <a:t>: Log onto the VA Website to apply:</a:t>
            </a:r>
          </a:p>
          <a:p>
            <a:pPr lvl="1"/>
            <a:r>
              <a:rPr lang="en-US" sz="1600" b="0" dirty="0">
                <a:hlinkClick r:id="rId2"/>
              </a:rPr>
              <a:t>https://www.va.gov/education/apply-for-education-benefits/application/1990/applicant/information</a:t>
            </a:r>
            <a:r>
              <a:rPr lang="en-US" sz="1600" b="0" dirty="0"/>
              <a:t> </a:t>
            </a:r>
          </a:p>
          <a:p>
            <a:pPr marL="406400" lvl="1" indent="0">
              <a:buNone/>
            </a:pPr>
            <a:endParaRPr lang="en-US" sz="1800" b="0" dirty="0"/>
          </a:p>
          <a:p>
            <a:r>
              <a:rPr lang="en-US" sz="1800" b="0" u="sng" dirty="0"/>
              <a:t>Step 2</a:t>
            </a:r>
            <a:r>
              <a:rPr lang="en-US" sz="1800" b="0" dirty="0"/>
              <a:t>: Obtain your Certificate of Eligibility (</a:t>
            </a:r>
            <a:r>
              <a:rPr lang="en-US" sz="1800" b="0" dirty="0" err="1"/>
              <a:t>CoE</a:t>
            </a:r>
            <a:r>
              <a:rPr lang="en-US" sz="1800" b="0" dirty="0"/>
              <a:t>)</a:t>
            </a:r>
          </a:p>
          <a:p>
            <a:pPr marL="0" indent="0">
              <a:buNone/>
            </a:pPr>
            <a:endParaRPr lang="en-US" sz="1800" b="0" dirty="0"/>
          </a:p>
          <a:p>
            <a:r>
              <a:rPr lang="en-US" sz="2000" b="0" u="sng" dirty="0"/>
              <a:t>Step 3</a:t>
            </a:r>
            <a:r>
              <a:rPr lang="en-US" sz="2000" b="0" dirty="0"/>
              <a:t>: Receive your payment</a:t>
            </a:r>
          </a:p>
          <a:p>
            <a:pPr marL="0" indent="0">
              <a:buNone/>
            </a:pPr>
            <a:endParaRPr lang="en-US" sz="2000" b="0" dirty="0"/>
          </a:p>
          <a:p>
            <a:r>
              <a:rPr lang="en-US" sz="2000" b="0" u="sng" dirty="0"/>
              <a:t>Step 4</a:t>
            </a:r>
            <a:r>
              <a:rPr lang="en-US" sz="2000" b="0" dirty="0"/>
              <a:t>: Verify Attendance</a:t>
            </a:r>
          </a:p>
          <a:p>
            <a:pPr lvl="1"/>
            <a:r>
              <a:rPr lang="en-US" sz="1800" b="0" dirty="0">
                <a:hlinkClick r:id="rId3"/>
              </a:rPr>
              <a:t>http://www.gibill.va.gov/wave/</a:t>
            </a:r>
            <a:r>
              <a:rPr lang="en-US" sz="1800" b="0" dirty="0"/>
              <a:t> or call / text 1-877-823-2378</a:t>
            </a:r>
          </a:p>
          <a:p>
            <a:pPr lvl="1"/>
            <a:endParaRPr lang="en-US" sz="1800" b="0" dirty="0"/>
          </a:p>
          <a:p>
            <a:pPr marL="406400" lvl="1" indent="0">
              <a:buNone/>
            </a:pPr>
            <a:r>
              <a:rPr lang="en-US" sz="1800" b="0" dirty="0">
                <a:solidFill>
                  <a:srgbClr val="FF0000"/>
                </a:solidFill>
                <a:highlight>
                  <a:srgbClr val="FFFF00"/>
                </a:highlight>
              </a:rPr>
              <a:t>*** Detailed Instructions / How To Guides located on the 171 ARW </a:t>
            </a:r>
            <a:r>
              <a:rPr lang="en-US" sz="1800" b="0" dirty="0" err="1">
                <a:solidFill>
                  <a:srgbClr val="FF0000"/>
                </a:solidFill>
                <a:highlight>
                  <a:srgbClr val="FFFF00"/>
                </a:highlight>
              </a:rPr>
              <a:t>Sharepoint</a:t>
            </a:r>
            <a:r>
              <a:rPr lang="en-US" sz="1800" b="0" dirty="0">
                <a:solidFill>
                  <a:srgbClr val="FF0000"/>
                </a:solidFill>
                <a:highlight>
                  <a:srgbClr val="FFFF00"/>
                </a:highlight>
              </a:rPr>
              <a:t>. Wing Staff </a:t>
            </a:r>
            <a:r>
              <a:rPr lang="en-US" sz="1800" b="0" dirty="0">
                <a:solidFill>
                  <a:srgbClr val="FF0000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 Recruiting &amp; Retention  Retention Announcements  Ch. 1606 Info Sheet ***</a:t>
            </a:r>
            <a:endParaRPr lang="en-US" sz="1800" b="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406400" lvl="1" indent="0">
              <a:buNone/>
            </a:pPr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3999784520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A1085-8A9F-8927-311F-FD5AB04DD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B9BFB-D98A-2937-5031-E660FC669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AFI 36-3209</a:t>
            </a:r>
          </a:p>
          <a:p>
            <a:r>
              <a:rPr lang="en-US" b="0" dirty="0"/>
              <a:t>PMR 621-5 PNG EAP &amp; MFEP (04 Aug 22)</a:t>
            </a:r>
          </a:p>
          <a:p>
            <a:r>
              <a:rPr lang="en-US" b="0" dirty="0"/>
              <a:t>Title 10 USC, Chapter 1606</a:t>
            </a:r>
          </a:p>
          <a:p>
            <a:r>
              <a:rPr lang="en-US" b="0" dirty="0"/>
              <a:t>DoDI 1322.17, 15 January 2015</a:t>
            </a:r>
          </a:p>
          <a:p>
            <a:r>
              <a:rPr lang="en-US" b="0" dirty="0"/>
              <a:t>AR 135-7, ANG and United States Air Reserve (USAR) Incentives Programs, 15 April 1996</a:t>
            </a:r>
          </a:p>
          <a:p>
            <a:r>
              <a:rPr lang="en-US" b="0" dirty="0"/>
              <a:t>AR 621-202, 26 September 2017</a:t>
            </a:r>
          </a:p>
          <a:p>
            <a:r>
              <a:rPr lang="en-US" b="0" dirty="0"/>
              <a:t>PPOM # 20-029, FY21 ANG Voluntary Education (</a:t>
            </a:r>
            <a:r>
              <a:rPr lang="en-US" b="0" dirty="0" err="1"/>
              <a:t>VolEd</a:t>
            </a:r>
            <a:r>
              <a:rPr lang="en-US" b="0" dirty="0"/>
              <a:t>) Policy, 14 September 2020</a:t>
            </a:r>
          </a:p>
        </p:txBody>
      </p:sp>
    </p:spTree>
    <p:extLst>
      <p:ext uri="{BB962C8B-B14F-4D97-AF65-F5344CB8AC3E}">
        <p14:creationId xmlns:p14="http://schemas.microsoft.com/office/powerpoint/2010/main" val="2147423718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52912-0540-9E3F-084C-06425D1D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98FD4BA-90CB-7299-81FC-A60CE583E7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6191" y="1750741"/>
            <a:ext cx="4536173" cy="3791957"/>
          </a:xfrm>
        </p:spPr>
      </p:pic>
    </p:spTree>
    <p:extLst>
      <p:ext uri="{BB962C8B-B14F-4D97-AF65-F5344CB8AC3E}">
        <p14:creationId xmlns:p14="http://schemas.microsoft.com/office/powerpoint/2010/main" val="106820088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393EE-922A-215E-5306-D89412CBB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EAP &amp; Ch. 1606 MGIB-SR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030E2-CD48-81B0-9AE1-561B45529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/>
              <a:t>EAP &amp; Ch. 1606 MGIB-SR are the most common entitlements for Non Prior Service enlistees / First Term Airmen.</a:t>
            </a:r>
          </a:p>
          <a:p>
            <a:endParaRPr lang="en-US" sz="2000" b="0" dirty="0"/>
          </a:p>
          <a:p>
            <a:r>
              <a:rPr lang="en-US" sz="2000" b="0" dirty="0"/>
              <a:t>EAP &amp; Ch. 1606 MGIB-SR are recommended to be used together.</a:t>
            </a:r>
          </a:p>
          <a:p>
            <a:endParaRPr lang="en-US" sz="2000" b="0" dirty="0"/>
          </a:p>
          <a:p>
            <a:pPr marL="0" indent="0">
              <a:buNone/>
            </a:pPr>
            <a:endParaRPr lang="en-US" sz="2000" b="0" dirty="0"/>
          </a:p>
          <a:p>
            <a:pPr marL="0" indent="0">
              <a:buNone/>
            </a:pPr>
            <a:r>
              <a:rPr lang="en-US" sz="2000" b="0" dirty="0">
                <a:solidFill>
                  <a:srgbClr val="FF0000"/>
                </a:solidFill>
                <a:highlight>
                  <a:srgbClr val="FFFF00"/>
                </a:highlight>
              </a:rPr>
              <a:t>*** Detailed Instructions / How To Guides located on the 171 ARW </a:t>
            </a:r>
            <a:r>
              <a:rPr lang="en-US" sz="2000" b="0" dirty="0" err="1">
                <a:solidFill>
                  <a:srgbClr val="FF0000"/>
                </a:solidFill>
                <a:highlight>
                  <a:srgbClr val="FFFF00"/>
                </a:highlight>
              </a:rPr>
              <a:t>Sharepoint</a:t>
            </a:r>
            <a:r>
              <a:rPr lang="en-US" sz="2000" b="0" dirty="0">
                <a:solidFill>
                  <a:srgbClr val="FF0000"/>
                </a:solidFill>
                <a:highlight>
                  <a:srgbClr val="FFFF00"/>
                </a:highlight>
              </a:rPr>
              <a:t>. Wing Staff </a:t>
            </a:r>
            <a:r>
              <a:rPr lang="en-US" sz="2000" b="0" dirty="0">
                <a:solidFill>
                  <a:srgbClr val="FF0000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 Recruiting &amp; Retention  Retention Announcements  </a:t>
            </a:r>
            <a:r>
              <a:rPr lang="en-US" sz="2000" b="0" u="sng" dirty="0">
                <a:solidFill>
                  <a:srgbClr val="FF0000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“Ch. 1606 Info Sheet” &amp; “Apply for EAP or MFEP”</a:t>
            </a:r>
            <a:r>
              <a:rPr lang="en-US" sz="2000" b="0" dirty="0">
                <a:solidFill>
                  <a:srgbClr val="FF0000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 ***</a:t>
            </a:r>
            <a:endParaRPr lang="en-US" sz="2000" b="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endParaRPr lang="en-US" sz="2000" b="0" dirty="0"/>
          </a:p>
          <a:p>
            <a:endParaRPr lang="en-US" sz="2000" b="0" dirty="0"/>
          </a:p>
          <a:p>
            <a:endParaRPr lang="en-US" sz="2000" b="0" dirty="0"/>
          </a:p>
          <a:p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154378989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FC857-6374-FCE2-4D87-059E55BED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EAP Assistance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1F1CE-6A04-E137-6F81-28BAEB503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u="sng" dirty="0"/>
              <a:t>171 ARW Retention Office:</a:t>
            </a:r>
          </a:p>
          <a:p>
            <a:pPr lvl="1"/>
            <a:r>
              <a:rPr lang="en-US" b="0" dirty="0"/>
              <a:t>412-776-7636</a:t>
            </a:r>
          </a:p>
          <a:p>
            <a:pPr marL="406400" lvl="1" indent="0">
              <a:buNone/>
            </a:pPr>
            <a:endParaRPr lang="en-US" b="0" dirty="0"/>
          </a:p>
          <a:p>
            <a:r>
              <a:rPr lang="en-US" b="0" u="sng" dirty="0"/>
              <a:t>EAP Group Org Box: </a:t>
            </a:r>
          </a:p>
          <a:p>
            <a:r>
              <a:rPr lang="en-US" b="0" dirty="0">
                <a:hlinkClick r:id="rId2"/>
              </a:rPr>
              <a:t>ng.pa.paarng.list.jfhq-g1-eap@mail.mil</a:t>
            </a:r>
            <a:r>
              <a:rPr lang="en-US" b="0" dirty="0"/>
              <a:t>  </a:t>
            </a:r>
          </a:p>
          <a:p>
            <a:endParaRPr lang="en-US" b="0" u="sng" dirty="0"/>
          </a:p>
          <a:p>
            <a:r>
              <a:rPr lang="en-US" b="0" u="sng" dirty="0"/>
              <a:t>EAP Administrative Support:</a:t>
            </a:r>
          </a:p>
          <a:p>
            <a:pPr lvl="1"/>
            <a:r>
              <a:rPr lang="en-US" b="0" u="sng" dirty="0"/>
              <a:t>Katelyn Voydik: </a:t>
            </a:r>
          </a:p>
          <a:p>
            <a:pPr lvl="1"/>
            <a:r>
              <a:rPr lang="en-US" b="0" dirty="0"/>
              <a:t>717.861.8894</a:t>
            </a:r>
          </a:p>
          <a:p>
            <a:pPr lvl="1"/>
            <a:r>
              <a:rPr lang="en-US" b="0" dirty="0">
                <a:hlinkClick r:id="rId3"/>
              </a:rPr>
              <a:t>mailto:katelyn.m.voydik.nfg@mail.mil</a:t>
            </a:r>
            <a:r>
              <a:rPr lang="en-US" b="0" dirty="0"/>
              <a:t> </a:t>
            </a:r>
          </a:p>
          <a:p>
            <a:pPr lvl="1"/>
            <a:endParaRPr lang="en-US" b="0" dirty="0"/>
          </a:p>
          <a:p>
            <a:pPr lvl="1"/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20123776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8CCF0-01B7-F383-D6F4-66F87CCDD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 Assistance Program (EAP)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62466-97EC-EEF9-BCC0-80867101D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/>
              <a:t>EAP is state funded program </a:t>
            </a:r>
            <a:r>
              <a:rPr lang="en-US" sz="2000" b="0" dirty="0">
                <a:solidFill>
                  <a:srgbClr val="FF0000"/>
                </a:solidFill>
              </a:rPr>
              <a:t>(EAP &amp; TA are NOT the same)</a:t>
            </a:r>
          </a:p>
          <a:p>
            <a:r>
              <a:rPr lang="en-US" sz="2000" b="0" dirty="0"/>
              <a:t> EAP provides educational assistance for eligible members of the Pennsylvania National Guard and is awarded regardless of financial need. </a:t>
            </a:r>
          </a:p>
          <a:p>
            <a:r>
              <a:rPr lang="en-US" sz="2000" b="0" dirty="0"/>
              <a:t>Reductions or adjustments of PA State Grants cannot be as a result of a service member receiving EAP. The amount of each award will be based on enrollment status, </a:t>
            </a:r>
            <a:r>
              <a:rPr lang="en-US" sz="2000" b="0" dirty="0">
                <a:highlight>
                  <a:srgbClr val="FFFF00"/>
                </a:highlight>
              </a:rPr>
              <a:t>(full-time or part- time) </a:t>
            </a:r>
            <a:r>
              <a:rPr lang="en-US" sz="2000" b="0" dirty="0"/>
              <a:t>and on the tuition charged / capped at the PA State System of Higher Education Schools (PASSHE) </a:t>
            </a:r>
          </a:p>
          <a:p>
            <a:r>
              <a:rPr lang="en-US" sz="2000" b="0" dirty="0"/>
              <a:t>Flat full- time tuition rate plus the technology fee, which is $4,097.00 per semester for the 2022-2023 academic year.</a:t>
            </a:r>
          </a:p>
        </p:txBody>
      </p:sp>
    </p:spTree>
    <p:extLst>
      <p:ext uri="{BB962C8B-B14F-4D97-AF65-F5344CB8AC3E}">
        <p14:creationId xmlns:p14="http://schemas.microsoft.com/office/powerpoint/2010/main" val="295173887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54B3C-B3C9-9881-122F-5C2954BBD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EAP Additional Info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2D70A-476E-161D-0FBB-5E69EE794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>
                <a:highlight>
                  <a:srgbClr val="FFFF00"/>
                </a:highlight>
              </a:rPr>
              <a:t>Full-time Grants</a:t>
            </a:r>
            <a:r>
              <a:rPr lang="en-US" sz="2000" b="0" dirty="0"/>
              <a:t> -  The tuition plus technology fee </a:t>
            </a:r>
            <a:r>
              <a:rPr lang="en-US" sz="2000" b="0" u="sng" dirty="0"/>
              <a:t>or</a:t>
            </a:r>
            <a:r>
              <a:rPr lang="en-US" sz="2000" b="0" dirty="0"/>
              <a:t> $4,097.00 </a:t>
            </a:r>
            <a:r>
              <a:rPr lang="en-US" sz="2000" b="0" u="sng" dirty="0"/>
              <a:t>whichever is less </a:t>
            </a:r>
            <a:r>
              <a:rPr lang="en-US" sz="2000" b="0" dirty="0"/>
              <a:t>per semester. (Full-time students must take 12 or more credits per semester).</a:t>
            </a:r>
          </a:p>
          <a:p>
            <a:r>
              <a:rPr lang="en-US" sz="2000" b="0" dirty="0">
                <a:highlight>
                  <a:srgbClr val="FFFF00"/>
                </a:highlight>
              </a:rPr>
              <a:t>Part-time Grants</a:t>
            </a:r>
            <a:r>
              <a:rPr lang="en-US" sz="2000" b="0" dirty="0"/>
              <a:t> - for members who may or may not possess a baccalaureate degree - The tuition &amp; technology fee per credit or the $342 per credit tuition &amp; technology rate charged by PASSHE, </a:t>
            </a:r>
            <a:r>
              <a:rPr lang="en-US" sz="2000" b="0" u="sng" dirty="0"/>
              <a:t>whichever is less</a:t>
            </a:r>
            <a:r>
              <a:rPr lang="en-US" sz="2000" b="0" dirty="0"/>
              <a:t> per semester </a:t>
            </a:r>
            <a:r>
              <a:rPr lang="en-US" sz="2000" b="0" dirty="0">
                <a:highlight>
                  <a:srgbClr val="FFFF00"/>
                </a:highlight>
              </a:rPr>
              <a:t>(Part-time students can be funded up to 11 credits per semester).</a:t>
            </a:r>
          </a:p>
          <a:p>
            <a:r>
              <a:rPr lang="en-US" sz="2000" b="0" dirty="0"/>
              <a:t>The EAP award amount </a:t>
            </a:r>
            <a:r>
              <a:rPr lang="en-US" sz="2000" b="0" u="sng" dirty="0"/>
              <a:t>can be </a:t>
            </a:r>
            <a:r>
              <a:rPr lang="en-US" sz="2000" b="0" dirty="0"/>
              <a:t>applied to tuition costs, and fees up to the Allowable Cost of Attendance for members using </a:t>
            </a:r>
            <a:r>
              <a:rPr lang="en-US" sz="2000" b="0" dirty="0">
                <a:highlight>
                  <a:srgbClr val="FFFF00"/>
                </a:highlight>
              </a:rPr>
              <a:t>FTA and GI Bill (Chapter 33) </a:t>
            </a:r>
            <a:r>
              <a:rPr lang="en-US" sz="2000" b="0" dirty="0"/>
              <a:t>for the same term.</a:t>
            </a:r>
          </a:p>
          <a:p>
            <a:r>
              <a:rPr lang="en-US" sz="2000" b="0" dirty="0"/>
              <a:t>Funding is limited to 10 full-time semesters or 120 part-time credits.</a:t>
            </a:r>
          </a:p>
        </p:txBody>
      </p:sp>
    </p:spTree>
    <p:extLst>
      <p:ext uri="{BB962C8B-B14F-4D97-AF65-F5344CB8AC3E}">
        <p14:creationId xmlns:p14="http://schemas.microsoft.com/office/powerpoint/2010/main" val="119338555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61F07-D5C7-E87E-7103-3374C843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Eligibility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60C26-C320-3E26-1465-0E2859F9F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b="0" dirty="0"/>
              <a:t>Members </a:t>
            </a:r>
            <a:r>
              <a:rPr lang="en-US" sz="1600" b="0" u="sng" dirty="0"/>
              <a:t>must have </a:t>
            </a:r>
            <a:r>
              <a:rPr lang="en-US" sz="1600" b="0" dirty="0"/>
              <a:t>a six-year service agreement with the PA National Guard and sign a Statement of Understanding </a:t>
            </a:r>
            <a:r>
              <a:rPr lang="en-US" sz="1600" b="0" dirty="0">
                <a:highlight>
                  <a:srgbClr val="FFFF00"/>
                </a:highlight>
              </a:rPr>
              <a:t>(EAP Form-1)</a:t>
            </a:r>
            <a:r>
              <a:rPr lang="en-US" sz="1600" b="0" dirty="0"/>
              <a:t> </a:t>
            </a:r>
            <a:r>
              <a:rPr lang="en-US" sz="1600" b="0" u="sng" dirty="0"/>
              <a:t>prior to</a:t>
            </a:r>
            <a:r>
              <a:rPr lang="en-US" sz="1600" b="0" dirty="0"/>
              <a:t> applying.</a:t>
            </a:r>
          </a:p>
          <a:p>
            <a:r>
              <a:rPr lang="en-US" sz="1600" b="0" dirty="0"/>
              <a:t>Be a graduate of Basic Training or the equivalent prior to applying.</a:t>
            </a:r>
          </a:p>
          <a:p>
            <a:r>
              <a:rPr lang="en-US" sz="1600" b="0" dirty="0"/>
              <a:t>Be an active satisfactory participant in the PA National Guard in good standing. </a:t>
            </a:r>
            <a:r>
              <a:rPr lang="en-US" sz="1600" b="0" dirty="0">
                <a:highlight>
                  <a:srgbClr val="FFFF00"/>
                </a:highlight>
              </a:rPr>
              <a:t>(Less than 9 AWOLS in any 1–year period, and no current suspension of favorable action flags)</a:t>
            </a:r>
          </a:p>
          <a:p>
            <a:r>
              <a:rPr lang="en-US" sz="1600" b="0" dirty="0"/>
              <a:t>Be an eligible member of PA National Guard </a:t>
            </a:r>
            <a:r>
              <a:rPr lang="en-US" sz="1600" b="0" u="sng" dirty="0"/>
              <a:t>prior to</a:t>
            </a:r>
            <a:r>
              <a:rPr lang="en-US" sz="1600" b="0" dirty="0"/>
              <a:t> the first day of class.</a:t>
            </a:r>
          </a:p>
          <a:p>
            <a:r>
              <a:rPr lang="en-US" sz="1600" b="0" dirty="0"/>
              <a:t>Be enrolled in a degree-granting or certificate-granting curriculum, course of study or training program required for entrance into a specific career in Pennsylvania and approved by the Pennsylvania Higher Education Assistance Agency (PHEAA). There are approximately 400 schools.</a:t>
            </a:r>
          </a:p>
          <a:p>
            <a:r>
              <a:rPr lang="en-US" sz="1600" b="0" dirty="0"/>
              <a:t>A member is not eligible for EAP benefits if receiving a Line ROTC Scholarship. However, if the member is receiving a Guaranteed Reserve Forces Duty Scholarship or a Dedicated National Guard Scholarship through the ROTC program, member is still eligible for EAP funding.</a:t>
            </a:r>
          </a:p>
        </p:txBody>
      </p:sp>
    </p:spTree>
    <p:extLst>
      <p:ext uri="{BB962C8B-B14F-4D97-AF65-F5344CB8AC3E}">
        <p14:creationId xmlns:p14="http://schemas.microsoft.com/office/powerpoint/2010/main" val="62194141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3750E8A-5137-05C5-7C32-840C8F857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Eligibility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D0E4B-8C22-8542-8532-08192A029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/>
              <a:t>EAP can provide full-time funding for students </a:t>
            </a:r>
            <a:r>
              <a:rPr lang="en-US" sz="2000" b="0" u="sng" dirty="0"/>
              <a:t>up to the first bachelor’s degree</a:t>
            </a:r>
            <a:r>
              <a:rPr lang="en-US" sz="2000" b="0" dirty="0"/>
              <a:t>. </a:t>
            </a:r>
          </a:p>
          <a:p>
            <a:endParaRPr lang="en-US" sz="2000" b="0" dirty="0"/>
          </a:p>
          <a:p>
            <a:r>
              <a:rPr lang="en-US" sz="2000" b="0" dirty="0"/>
              <a:t>Once a bachelor’s degree has been obtained, eligible member can only receive funding up to 11 (part time) credits or its equivalent, even if the member is enrolled as a full-time student.</a:t>
            </a:r>
          </a:p>
          <a:p>
            <a:endParaRPr lang="en-US" sz="2000" b="0" dirty="0"/>
          </a:p>
          <a:p>
            <a:r>
              <a:rPr lang="en-US" sz="2000" b="0" dirty="0"/>
              <a:t>Mobilized members that had to withdraw from classes due to deployment may be eligible for an extended EAP deadline after discharge.</a:t>
            </a:r>
          </a:p>
          <a:p>
            <a:endParaRPr lang="en-US" sz="2000" b="0" dirty="0"/>
          </a:p>
          <a:p>
            <a:r>
              <a:rPr lang="en-US" sz="2000" b="0" dirty="0"/>
              <a:t>Eligible EAP members who receive a discharge for a disability incurred in the line of duty may be eligible for EAP benefits after their discharge.</a:t>
            </a:r>
          </a:p>
        </p:txBody>
      </p:sp>
    </p:spTree>
    <p:extLst>
      <p:ext uri="{BB962C8B-B14F-4D97-AF65-F5344CB8AC3E}">
        <p14:creationId xmlns:p14="http://schemas.microsoft.com/office/powerpoint/2010/main" val="52717404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522B8-42D8-5971-F482-975AA971E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System of Higher Education Schools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015E52-D52C-BEAF-928E-CDFB5F06F57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b="0" dirty="0"/>
              <a:t>Bloomsburg</a:t>
            </a:r>
          </a:p>
          <a:p>
            <a:r>
              <a:rPr lang="en-US" sz="2400" b="0" dirty="0"/>
              <a:t>California </a:t>
            </a:r>
          </a:p>
          <a:p>
            <a:r>
              <a:rPr lang="en-US" sz="2400" b="0" dirty="0"/>
              <a:t>Cheyney</a:t>
            </a:r>
          </a:p>
          <a:p>
            <a:r>
              <a:rPr lang="en-US" sz="2400" b="0" dirty="0"/>
              <a:t>Clarion </a:t>
            </a:r>
          </a:p>
          <a:p>
            <a:r>
              <a:rPr lang="en-US" sz="2400" b="0" dirty="0"/>
              <a:t>East Stroudsburg</a:t>
            </a:r>
          </a:p>
          <a:p>
            <a:r>
              <a:rPr lang="en-US" sz="2400" b="0" dirty="0"/>
              <a:t>Edinboro </a:t>
            </a:r>
          </a:p>
          <a:p>
            <a:r>
              <a:rPr lang="en-US" sz="2400" b="0" dirty="0"/>
              <a:t>Indiana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FFC079-D6A4-5CF5-9416-F3B2562DC63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b="0" dirty="0"/>
              <a:t>Kutztown</a:t>
            </a:r>
          </a:p>
          <a:p>
            <a:r>
              <a:rPr lang="en-US" sz="2400" b="0" dirty="0"/>
              <a:t>Lock Haven </a:t>
            </a:r>
          </a:p>
          <a:p>
            <a:r>
              <a:rPr lang="en-US" sz="2400" b="0" dirty="0"/>
              <a:t> Mansfield </a:t>
            </a:r>
          </a:p>
          <a:p>
            <a:r>
              <a:rPr lang="en-US" sz="2400" b="0" dirty="0"/>
              <a:t>Millersville </a:t>
            </a:r>
          </a:p>
          <a:p>
            <a:r>
              <a:rPr lang="en-US" sz="2400" b="0" dirty="0"/>
              <a:t>Shippensburg </a:t>
            </a:r>
          </a:p>
          <a:p>
            <a:r>
              <a:rPr lang="en-US" sz="2400" b="0" dirty="0"/>
              <a:t>Slippery Rock</a:t>
            </a:r>
          </a:p>
          <a:p>
            <a:r>
              <a:rPr lang="en-US" sz="2400" b="0" dirty="0"/>
              <a:t> West Chester</a:t>
            </a:r>
          </a:p>
        </p:txBody>
      </p:sp>
    </p:spTree>
    <p:extLst>
      <p:ext uri="{BB962C8B-B14F-4D97-AF65-F5344CB8AC3E}">
        <p14:creationId xmlns:p14="http://schemas.microsoft.com/office/powerpoint/2010/main" val="420965762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37800C8-2D7C-304D-521B-410630F01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Recoupment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8FBFC7-862D-1009-F57B-9FD0862BF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/>
              <a:t>The recoupment of all money received from EAP, </a:t>
            </a:r>
            <a:r>
              <a:rPr lang="en-US" sz="2000" b="0" dirty="0">
                <a:highlight>
                  <a:srgbClr val="FFFF00"/>
                </a:highlight>
              </a:rPr>
              <a:t>plus 5% interest and fees</a:t>
            </a:r>
            <a:r>
              <a:rPr lang="en-US" sz="2000" b="0" dirty="0"/>
              <a:t>, will occur for any of the following reasons:</a:t>
            </a:r>
          </a:p>
          <a:p>
            <a:pPr lvl="1"/>
            <a:r>
              <a:rPr lang="en-US" sz="1800" b="0" dirty="0"/>
              <a:t>Failure to complete the entire six-year contract that established eligibility for EAP.</a:t>
            </a:r>
          </a:p>
          <a:p>
            <a:pPr lvl="1"/>
            <a:r>
              <a:rPr lang="en-US" sz="1800" b="0" dirty="0"/>
              <a:t>Member is declared an unsatisfactory participant per AFI 36-3209, i.e. member has 9 or more AWOL’s in any 1–year period and/or a flag but not limited to those examples.</a:t>
            </a:r>
          </a:p>
          <a:p>
            <a:pPr lvl="1"/>
            <a:r>
              <a:rPr lang="en-US" sz="1800" b="0" dirty="0"/>
              <a:t>Members who are discharged, separated, or transferred from the Pennsylvania National Guard for any reason to include but not limited to: Enlistment or Appointment on Active Duty, Transfer to another reserve component or Transfer to another state, Retirement, Pregnancy, Childbirth, Expiration Term of Service or Misconduct.</a:t>
            </a:r>
          </a:p>
          <a:p>
            <a:pPr lvl="1"/>
            <a:r>
              <a:rPr lang="en-US" sz="1800" b="0" dirty="0"/>
              <a:t>Members who accept an ROTC Scholarship (except Guaranteed Reserve Forces Duty Scholarship or Dedicated National Guard Scholarship).</a:t>
            </a:r>
          </a:p>
        </p:txBody>
      </p:sp>
    </p:spTree>
    <p:extLst>
      <p:ext uri="{BB962C8B-B14F-4D97-AF65-F5344CB8AC3E}">
        <p14:creationId xmlns:p14="http://schemas.microsoft.com/office/powerpoint/2010/main" val="233994313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AMC2003_Template (adjusted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MC2003_Template (adjusted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1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1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MC2003_Template (adjusted) 1">
        <a:dk1>
          <a:srgbClr val="000066"/>
        </a:dk1>
        <a:lt1>
          <a:srgbClr val="FFFFFF"/>
        </a:lt1>
        <a:dk2>
          <a:srgbClr val="000066"/>
        </a:dk2>
        <a:lt2>
          <a:srgbClr val="111111"/>
        </a:lt2>
        <a:accent1>
          <a:srgbClr val="00FF00"/>
        </a:accent1>
        <a:accent2>
          <a:srgbClr val="3333CC"/>
        </a:accent2>
        <a:accent3>
          <a:srgbClr val="FFFFFF"/>
        </a:accent3>
        <a:accent4>
          <a:srgbClr val="000056"/>
        </a:accent4>
        <a:accent5>
          <a:srgbClr val="AAFFAA"/>
        </a:accent5>
        <a:accent6>
          <a:srgbClr val="2D2DB9"/>
        </a:accent6>
        <a:hlink>
          <a:srgbClr val="0099FF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DFCA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CAB7"/>
      </a:accent6>
      <a:hlink>
        <a:srgbClr val="FCFEB9"/>
      </a:hlink>
      <a:folHlink>
        <a:srgbClr val="E3B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3A99B5BFF5124C81A2A99292D36BD8" ma:contentTypeVersion="2" ma:contentTypeDescription="Create a new document." ma:contentTypeScope="" ma:versionID="1138da238d0d600a2b9e47c2040f979b">
  <xsd:schema xmlns:xsd="http://www.w3.org/2001/XMLSchema" xmlns:xs="http://www.w3.org/2001/XMLSchema" xmlns:p="http://schemas.microsoft.com/office/2006/metadata/properties" xmlns:ns2="6f8ebd7e-9b50-44d7-9a94-44e426fd1706" targetNamespace="http://schemas.microsoft.com/office/2006/metadata/properties" ma:root="true" ma:fieldsID="fdc0f37949adb28a4cf2bc26f882cdb5" ns2:_="">
    <xsd:import namespace="6f8ebd7e-9b50-44d7-9a94-44e426fd17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ebd7e-9b50-44d7-9a94-44e426fd17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2A76529-BF28-4395-B45F-582CBBE9CD45}">
  <ds:schemaRefs>
    <ds:schemaRef ds:uri="6f8ebd7e-9b50-44d7-9a94-44e426fd170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8F209CF-C5A1-4FA5-804D-3742013A26BE}">
  <ds:schemaRefs>
    <ds:schemaRef ds:uri="6f8ebd7e-9b50-44d7-9a94-44e426fd170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FD5893C-24D4-4F28-AE04-2474DDC6E3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G:\Command AV\AMC2003_Template (adjusted).pot</Template>
  <TotalTime>680</TotalTime>
  <Words>1677</Words>
  <Application>Microsoft Office PowerPoint</Application>
  <PresentationFormat>On-screen Show (4:3)</PresentationFormat>
  <Paragraphs>136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Abadi MT Condensed Light</vt:lpstr>
      <vt:lpstr>Arial</vt:lpstr>
      <vt:lpstr>Century Schoolbook</vt:lpstr>
      <vt:lpstr>Gill Sans</vt:lpstr>
      <vt:lpstr>Times New Roman</vt:lpstr>
      <vt:lpstr>Wingdings</vt:lpstr>
      <vt:lpstr>1_AMC2003_Template (adjusted)</vt:lpstr>
      <vt:lpstr>EAP &amp; Ch.1606 MGIB-SR  </vt:lpstr>
      <vt:lpstr>EAP &amp; Ch. 1606 MGIB-SR</vt:lpstr>
      <vt:lpstr>EAP Assistance</vt:lpstr>
      <vt:lpstr>Education Assistance Program (EAP)</vt:lpstr>
      <vt:lpstr>EAP Additional Info</vt:lpstr>
      <vt:lpstr>Eligibility Requirements</vt:lpstr>
      <vt:lpstr>Eligibility Requirements</vt:lpstr>
      <vt:lpstr>State System of Higher Education Schools</vt:lpstr>
      <vt:lpstr>Recoupment</vt:lpstr>
      <vt:lpstr>Application Process</vt:lpstr>
      <vt:lpstr>Deadlines</vt:lpstr>
      <vt:lpstr>Disbursements</vt:lpstr>
      <vt:lpstr>Ch. 1606 Montgomery GI Bill Select Reserve (MGIB-SR)</vt:lpstr>
      <vt:lpstr>How Do I Qualify?</vt:lpstr>
      <vt:lpstr>What Do I Get?</vt:lpstr>
      <vt:lpstr>How do I Receive my GI Bill benefits?</vt:lpstr>
      <vt:lpstr>Application Instructions</vt:lpstr>
      <vt:lpstr>References</vt:lpstr>
      <vt:lpstr>Questions?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IS 36-POINT, TIMES NEW ROMAN, ALL CAPS, AND BOLD</dc:title>
  <dc:creator>Niyonzigira, Rachel SSgt USAF ANG 171 CS/SCOS</dc:creator>
  <cp:lastModifiedBy>WAGNER, ALEX J MSgt USAF ANG 171 ARW/SMT</cp:lastModifiedBy>
  <cp:revision>33</cp:revision>
  <cp:lastPrinted>2023-03-02T23:25:34Z</cp:lastPrinted>
  <dcterms:created xsi:type="dcterms:W3CDTF">1997-09-18T17:12:20Z</dcterms:created>
  <dcterms:modified xsi:type="dcterms:W3CDTF">2024-08-02T17:17:40Z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0x010100BF3A99B5BFF5124C81A2A99292D36BD8</vt:lpwstr>
  </property>
</Properties>
</file>