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2" r:id="rId4"/>
  </p:sldMasterIdLst>
  <p:notesMasterIdLst>
    <p:notesMasterId r:id="rId17"/>
  </p:notesMasterIdLst>
  <p:handoutMasterIdLst>
    <p:handoutMasterId r:id="rId18"/>
  </p:handoutMasterIdLst>
  <p:sldIdLst>
    <p:sldId id="1719" r:id="rId5"/>
    <p:sldId id="1720" r:id="rId6"/>
    <p:sldId id="1728" r:id="rId7"/>
    <p:sldId id="1721" r:id="rId8"/>
    <p:sldId id="1729" r:id="rId9"/>
    <p:sldId id="1730" r:id="rId10"/>
    <p:sldId id="1722" r:id="rId11"/>
    <p:sldId id="1723" r:id="rId12"/>
    <p:sldId id="1726" r:id="rId13"/>
    <p:sldId id="1724" r:id="rId14"/>
    <p:sldId id="1725" r:id="rId15"/>
    <p:sldId id="1727" r:id="rId16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">
          <p15:clr>
            <a:srgbClr val="A4A3A4"/>
          </p15:clr>
        </p15:guide>
        <p15:guide id="2" pos="5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6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DAK, JUSTINE L TSgt US Air Force ANG 171 FSS/171 IG" initials="HJLTUAFA1FI" lastIdx="1" clrIdx="0">
    <p:extLst>
      <p:ext uri="{19B8F6BF-5375-455C-9EA6-DF929625EA0E}">
        <p15:presenceInfo xmlns:p15="http://schemas.microsoft.com/office/powerpoint/2012/main" userId="S-1-5-21-1271409858-1095883707-2794662393-40734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700"/>
    <a:srgbClr val="48FF00"/>
    <a:srgbClr val="E8A515"/>
    <a:srgbClr val="E5FF00"/>
    <a:srgbClr val="FFDD00"/>
    <a:srgbClr val="FFEA00"/>
    <a:srgbClr val="8CFF66"/>
    <a:srgbClr val="FFFF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102"/>
      </p:cViewPr>
      <p:guideLst>
        <p:guide orient="horz" pos="1209"/>
        <p:guide pos="5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36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157409" y="8855077"/>
            <a:ext cx="693998" cy="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60" tIns="44781" rIns="87960" bIns="44781">
            <a:spAutoFit/>
          </a:bodyPr>
          <a:lstStyle>
            <a:lvl1pPr defTabSz="874713"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74713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i="0">
                <a:solidFill>
                  <a:schemeClr val="tx1"/>
                </a:solidFill>
                <a:latin typeface="Abadi MT Condensed Light" pitchFamily="34" charset="0"/>
              </a:rPr>
              <a:t>Page </a:t>
            </a:r>
            <a:fld id="{AEF1D9D0-5E10-46CE-BD45-BB7F7E57398F}" type="slidenum">
              <a:rPr lang="en-US" altLang="en-US" sz="1200" b="0" i="0" smtClean="0">
                <a:solidFill>
                  <a:schemeClr val="tx1"/>
                </a:solidFill>
                <a:latin typeface="Abadi MT Condensed Light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i="0">
              <a:solidFill>
                <a:schemeClr val="tx1"/>
              </a:solidFill>
              <a:latin typeface="Abadi MT Condensed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31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156615" y="8855077"/>
            <a:ext cx="693998" cy="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60" tIns="44781" rIns="87960" bIns="44781">
            <a:spAutoFit/>
          </a:bodyPr>
          <a:lstStyle>
            <a:lvl1pPr defTabSz="874713"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74713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i="0">
                <a:solidFill>
                  <a:schemeClr val="tx1"/>
                </a:solidFill>
                <a:latin typeface="Abadi MT Condensed Light" pitchFamily="34" charset="0"/>
              </a:rPr>
              <a:t>Page </a:t>
            </a:r>
            <a:fld id="{7F4E5E1D-46B8-4FEF-BE23-53E8BF8F35A7}" type="slidenum">
              <a:rPr lang="en-US" altLang="en-US" sz="1200" b="0" i="0" smtClean="0">
                <a:solidFill>
                  <a:schemeClr val="tx1"/>
                </a:solidFill>
                <a:latin typeface="Abadi MT Condensed Light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i="0">
              <a:solidFill>
                <a:schemeClr val="tx1"/>
              </a:solidFill>
              <a:latin typeface="Abadi MT Condensed Light" pitchFamily="34" charset="0"/>
            </a:endParaRPr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2" y="4416427"/>
            <a:ext cx="5140325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59" tIns="44781" rIns="91159" bIns="44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Press The Slide Show Button To View This Template In A Demonstration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3277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badi MT Condensed Light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23" tIns="45912" rIns="91823" bIns="45912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22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9"/>
          <p:cNvSpPr>
            <a:spLocks noChangeShapeType="1"/>
          </p:cNvSpPr>
          <p:nvPr/>
        </p:nvSpPr>
        <p:spPr bwMode="auto">
          <a:xfrm>
            <a:off x="382588" y="62928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1030"/>
          <p:cNvSpPr txBox="1">
            <a:spLocks noChangeArrowheads="1"/>
          </p:cNvSpPr>
          <p:nvPr/>
        </p:nvSpPr>
        <p:spPr bwMode="auto">
          <a:xfrm>
            <a:off x="1814513" y="214313"/>
            <a:ext cx="5464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/>
              <a:t>171</a:t>
            </a:r>
            <a:r>
              <a:rPr lang="en-US" altLang="en-US" baseline="30000"/>
              <a:t>st</a:t>
            </a:r>
            <a:r>
              <a:rPr lang="en-US" altLang="en-US"/>
              <a:t> Air Refueling Wing</a:t>
            </a:r>
          </a:p>
        </p:txBody>
      </p:sp>
      <p:sp>
        <p:nvSpPr>
          <p:cNvPr id="6" name="Line 1031"/>
          <p:cNvSpPr>
            <a:spLocks noChangeShapeType="1"/>
          </p:cNvSpPr>
          <p:nvPr/>
        </p:nvSpPr>
        <p:spPr bwMode="auto">
          <a:xfrm>
            <a:off x="381000" y="9842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38"/>
          <p:cNvSpPr txBox="1">
            <a:spLocks noChangeArrowheads="1"/>
          </p:cNvSpPr>
          <p:nvPr userDrawn="1"/>
        </p:nvSpPr>
        <p:spPr bwMode="auto">
          <a:xfrm>
            <a:off x="620713" y="6403975"/>
            <a:ext cx="7913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>
                <a:latin typeface="Century Schoolbook" pitchFamily="18" charset="0"/>
              </a:rPr>
              <a:t>Unrivaled Global Reach for America … Always Ready!</a:t>
            </a:r>
          </a:p>
        </p:txBody>
      </p:sp>
      <p:sp>
        <p:nvSpPr>
          <p:cNvPr id="11" name="Rectangle 17"/>
          <p:cNvSpPr>
            <a:spLocks noChangeArrowheads="1"/>
          </p:cNvSpPr>
          <p:nvPr userDrawn="1"/>
        </p:nvSpPr>
        <p:spPr bwMode="auto">
          <a:xfrm>
            <a:off x="4348163" y="1954213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318915" name="Rectangle 102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322388" y="5086350"/>
            <a:ext cx="6489700" cy="1082675"/>
          </a:xfrm>
          <a:ln w="9525"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</a:t>
            </a:r>
          </a:p>
          <a:p>
            <a:r>
              <a:rPr lang="en-US"/>
              <a:t>Master Subtitle Style</a:t>
            </a:r>
          </a:p>
        </p:txBody>
      </p:sp>
      <p:sp>
        <p:nvSpPr>
          <p:cNvPr id="1318916" name="Rectangle 1028"/>
          <p:cNvSpPr>
            <a:spLocks noGrp="1" noChangeArrowheads="1"/>
          </p:cNvSpPr>
          <p:nvPr userDrawn="1">
            <p:ph type="ctrTitle"/>
          </p:nvPr>
        </p:nvSpPr>
        <p:spPr>
          <a:xfrm>
            <a:off x="1806575" y="3863975"/>
            <a:ext cx="5518150" cy="1012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3534EE-7204-7F9E-2B7C-B23F760806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5326" y="1056220"/>
            <a:ext cx="2325005" cy="237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94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21400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78308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1327150"/>
            <a:ext cx="4164013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888" y="1327150"/>
            <a:ext cx="4165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99166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61492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34615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368583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4"/>
          <p:cNvSpPr>
            <a:spLocks noChangeShapeType="1"/>
          </p:cNvSpPr>
          <p:nvPr/>
        </p:nvSpPr>
        <p:spPr bwMode="auto">
          <a:xfrm>
            <a:off x="379413" y="1231900"/>
            <a:ext cx="8385175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510588" y="653415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17118C07-6DAC-4EDA-9A90-EF9C5EF039C0}" type="slidenum">
              <a:rPr lang="en-US" altLang="en-US" sz="1400" smtClean="0"/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382588" y="62928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1327150"/>
            <a:ext cx="8482013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41425" y="25400"/>
            <a:ext cx="6640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596901" y="6403975"/>
            <a:ext cx="7913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>
                <a:latin typeface="Century Schoolbook" pitchFamily="18" charset="0"/>
              </a:rPr>
              <a:t>Fueling our Nation, our Communities, our Future</a:t>
            </a:r>
          </a:p>
        </p:txBody>
      </p:sp>
      <p:pic>
        <p:nvPicPr>
          <p:cNvPr id="3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985" y="150018"/>
            <a:ext cx="893762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03D6F3-5ED5-099A-0A42-56EC250020C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34253" y="125667"/>
            <a:ext cx="925295" cy="94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7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8" r:id="rId5"/>
    <p:sldLayoutId id="2147483739" r:id="rId6"/>
    <p:sldLayoutId id="2147483741" r:id="rId7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0000"/>
        <a:buFont typeface="Wingdings" pitchFamily="2" charset="2"/>
        <a:buChar char="n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135000"/>
        <a:buChar char="•"/>
        <a:defRPr sz="2200" b="1">
          <a:solidFill>
            <a:srgbClr val="000066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Font typeface="Wingdings" pitchFamily="2" charset="2"/>
        <a:buChar char="w"/>
        <a:defRPr sz="2000" b="1">
          <a:solidFill>
            <a:srgbClr val="000066"/>
          </a:solidFill>
          <a:latin typeface="+mn-lt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b="1">
          <a:solidFill>
            <a:srgbClr val="000066"/>
          </a:solidFill>
          <a:latin typeface="+mn-lt"/>
        </a:defRPr>
      </a:lvl4pPr>
      <a:lvl5pPr marL="17145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5pPr>
      <a:lvl6pPr marL="21717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6pPr>
      <a:lvl7pPr marL="26289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7pPr>
      <a:lvl8pPr marL="30861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8pPr>
      <a:lvl9pPr marL="35433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.wagner.3@us.af.mi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.gov/education/how-to-appl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2060"/>
                </a:solidFill>
                <a:latin typeface="Gill Sans" charset="0"/>
              </a:rPr>
              <a:t>MSgt Alex Wagner</a:t>
            </a:r>
          </a:p>
          <a:p>
            <a:pPr>
              <a:lnSpc>
                <a:spcPct val="80000"/>
              </a:lnSpc>
            </a:pPr>
            <a:r>
              <a:rPr lang="en-US" altLang="en-US" sz="2000" b="0" u="sng" dirty="0">
                <a:solidFill>
                  <a:srgbClr val="002060"/>
                </a:solidFill>
                <a:latin typeface="Gill Sans" charset="0"/>
              </a:rPr>
              <a:t>Email: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</a:rPr>
              <a:t> 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  <a:hlinkClick r:id="rId3"/>
              </a:rPr>
              <a:t>alex.wagner.3@us.af.mil</a:t>
            </a:r>
            <a:endParaRPr lang="en-US" altLang="en-US" sz="2000" b="0" dirty="0">
              <a:solidFill>
                <a:srgbClr val="002060"/>
              </a:solidFill>
              <a:latin typeface="Gill Sans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b="0" u="sng" dirty="0">
                <a:solidFill>
                  <a:srgbClr val="002060"/>
                </a:solidFill>
                <a:latin typeface="Gill Sans" charset="0"/>
              </a:rPr>
              <a:t>Cell / Office: 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</a:rPr>
              <a:t>412-313-7509 / 412-776-7636</a:t>
            </a:r>
            <a:endParaRPr lang="en-US" altLang="en-US" sz="2000" dirty="0">
              <a:solidFill>
                <a:srgbClr val="00206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6575" y="3863975"/>
            <a:ext cx="5518150" cy="1222375"/>
          </a:xfrm>
        </p:spPr>
        <p:txBody>
          <a:bodyPr/>
          <a:lstStyle/>
          <a:p>
            <a:r>
              <a:rPr lang="en-US" sz="3200" b="0" dirty="0">
                <a:solidFill>
                  <a:srgbClr val="002060"/>
                </a:solidFill>
                <a:latin typeface="Gill Sans" charset="0"/>
              </a:rPr>
              <a:t>Post 9/11 (Ch.33) Brief</a:t>
            </a:r>
            <a:br>
              <a:rPr lang="en-US" sz="3200" b="0" dirty="0">
                <a:solidFill>
                  <a:schemeClr val="tx1"/>
                </a:solidFill>
                <a:latin typeface="Gill Sans" charset="0"/>
              </a:rPr>
            </a:br>
            <a:br>
              <a:rPr lang="en-US" sz="2000" b="0" dirty="0">
                <a:solidFill>
                  <a:schemeClr val="tx1"/>
                </a:solidFill>
                <a:latin typeface="Gill Sans" charset="0"/>
              </a:rPr>
            </a:b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9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6BE0-C224-6F81-FAB7-9AC67444F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Receive My Benefit?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FE29E-F5E2-1531-261F-570280EC5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u="sng" dirty="0"/>
              <a:t>Step 1:</a:t>
            </a:r>
            <a:r>
              <a:rPr lang="en-US" sz="2000" b="0" dirty="0"/>
              <a:t> Request a Letter of Certification to certify all your qualifying period of service for the Post 9/11 GI Bill.</a:t>
            </a:r>
          </a:p>
          <a:p>
            <a:r>
              <a:rPr lang="en-US" sz="2000" u="sng" dirty="0"/>
              <a:t>Step 2:</a:t>
            </a:r>
            <a:r>
              <a:rPr lang="en-US" sz="2000" b="0" dirty="0"/>
              <a:t> Apply for Chapter 33 Post 911 GI Bill on VA website.</a:t>
            </a:r>
          </a:p>
          <a:p>
            <a:pPr lvl="1"/>
            <a:r>
              <a:rPr lang="en-US" sz="2000" b="0" dirty="0">
                <a:hlinkClick r:id="rId2"/>
              </a:rPr>
              <a:t>https://www.va.gov/education/how-to-apply/</a:t>
            </a:r>
            <a:r>
              <a:rPr lang="en-US" sz="2000" b="0" dirty="0"/>
              <a:t> </a:t>
            </a:r>
          </a:p>
          <a:p>
            <a:r>
              <a:rPr lang="en-US" sz="2000" u="sng" dirty="0"/>
              <a:t>Step 3:</a:t>
            </a:r>
            <a:r>
              <a:rPr lang="en-US" sz="2000" b="0" dirty="0"/>
              <a:t> To check on the status of your application:</a:t>
            </a:r>
          </a:p>
          <a:p>
            <a:pPr lvl="1"/>
            <a:r>
              <a:rPr lang="en-US" sz="2000" b="0" dirty="0"/>
              <a:t>1.Log onto https://ask.va.gov/</a:t>
            </a:r>
          </a:p>
          <a:p>
            <a:pPr lvl="1"/>
            <a:r>
              <a:rPr lang="en-US" sz="2000" b="0" dirty="0"/>
              <a:t>2.Enter your reference number and click “Find My Inquiry”.</a:t>
            </a:r>
          </a:p>
          <a:p>
            <a:pPr marL="406400" lvl="1" indent="0">
              <a:buNone/>
            </a:pPr>
            <a:endParaRPr lang="en-US" sz="2000" b="0" dirty="0"/>
          </a:p>
          <a:p>
            <a:pPr marL="406400" lvl="1" indent="0">
              <a:buNone/>
            </a:pP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*** Detailed Instructions / How To Guides located on the 171 ARW </a:t>
            </a:r>
            <a:r>
              <a:rPr lang="en-US" sz="2000" b="0" dirty="0" err="1">
                <a:solidFill>
                  <a:srgbClr val="FF0000"/>
                </a:solidFill>
                <a:highlight>
                  <a:srgbClr val="FFFF00"/>
                </a:highlight>
              </a:rPr>
              <a:t>Sharepoint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. Wing Staff 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Recruiting &amp; Retention  Retention Announcements ***</a:t>
            </a:r>
            <a:endParaRPr lang="en-US" sz="2000" b="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0775927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1085-8A9F-8927-311F-FD5AB04D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B9BFB-D98A-2937-5031-E660FC66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Title 38 USC, Chapter 33</a:t>
            </a:r>
          </a:p>
          <a:p>
            <a:r>
              <a:rPr lang="en-US" b="0" dirty="0"/>
              <a:t>DoDI 1341.13, Post 9/11 GI Bill, Change 1, 12 July 2018</a:t>
            </a:r>
          </a:p>
          <a:p>
            <a:r>
              <a:rPr lang="en-US" b="0" dirty="0"/>
              <a:t>PGM 014-RSR</a:t>
            </a:r>
          </a:p>
        </p:txBody>
      </p:sp>
    </p:spTree>
    <p:extLst>
      <p:ext uri="{BB962C8B-B14F-4D97-AF65-F5344CB8AC3E}">
        <p14:creationId xmlns:p14="http://schemas.microsoft.com/office/powerpoint/2010/main" val="214742371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52912-0540-9E3F-084C-06425D1D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8D49F3-987C-0CCF-7F2F-E6B8D3E29E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8326" y="1789129"/>
            <a:ext cx="4727347" cy="3657921"/>
          </a:xfrm>
        </p:spPr>
      </p:pic>
    </p:spTree>
    <p:extLst>
      <p:ext uri="{BB962C8B-B14F-4D97-AF65-F5344CB8AC3E}">
        <p14:creationId xmlns:p14="http://schemas.microsoft.com/office/powerpoint/2010/main" val="106820088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B35A-1A3B-1958-E1DD-3E9A1B51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9/11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989E5-1573-28EA-230B-E73329E02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Post 9-11 GI Bill (Chapter 33)</a:t>
            </a:r>
          </a:p>
          <a:p>
            <a:r>
              <a:rPr lang="en-US" b="0" dirty="0"/>
              <a:t>Service Eligibility: After 9-11-2001</a:t>
            </a:r>
          </a:p>
          <a:p>
            <a:pPr marL="0" indent="0">
              <a:buNone/>
            </a:pPr>
            <a:r>
              <a:rPr lang="en-US" b="0" dirty="0"/>
              <a:t> 	- </a:t>
            </a:r>
            <a:r>
              <a:rPr lang="en-US" b="0" dirty="0">
                <a:highlight>
                  <a:srgbClr val="FFFF00"/>
                </a:highlight>
              </a:rPr>
              <a:t>90 </a:t>
            </a:r>
            <a:r>
              <a:rPr lang="en-US" b="0" u="sng" dirty="0">
                <a:highlight>
                  <a:srgbClr val="FFFF00"/>
                </a:highlight>
              </a:rPr>
              <a:t>cumulative</a:t>
            </a:r>
            <a:r>
              <a:rPr lang="en-US" b="0" dirty="0">
                <a:highlight>
                  <a:srgbClr val="FFFF00"/>
                </a:highlight>
              </a:rPr>
              <a:t> </a:t>
            </a:r>
            <a:r>
              <a:rPr lang="en-US" b="0" dirty="0"/>
              <a:t>days of Title 10 and </a:t>
            </a:r>
          </a:p>
          <a:p>
            <a:pPr marL="0" indent="0">
              <a:buNone/>
            </a:pPr>
            <a:r>
              <a:rPr lang="en-US" b="0" dirty="0"/>
              <a:t>	- </a:t>
            </a:r>
            <a:r>
              <a:rPr lang="en-US" b="0" dirty="0">
                <a:highlight>
                  <a:srgbClr val="FFFF00"/>
                </a:highlight>
              </a:rPr>
              <a:t>180 or more </a:t>
            </a:r>
            <a:r>
              <a:rPr lang="en-US" b="0" u="sng" dirty="0">
                <a:highlight>
                  <a:srgbClr val="FFFF00"/>
                </a:highlight>
              </a:rPr>
              <a:t>consecutive</a:t>
            </a:r>
            <a:r>
              <a:rPr lang="en-US" b="0" dirty="0">
                <a:highlight>
                  <a:srgbClr val="FFFF00"/>
                </a:highlight>
              </a:rPr>
              <a:t> </a:t>
            </a:r>
            <a:r>
              <a:rPr lang="en-US" b="0" dirty="0"/>
              <a:t>days Title 32 AGR</a:t>
            </a:r>
          </a:p>
          <a:p>
            <a:r>
              <a:rPr lang="en-US" b="0" dirty="0"/>
              <a:t>Only GI Bill you can transfer to a dependent</a:t>
            </a:r>
          </a:p>
          <a:p>
            <a:r>
              <a:rPr lang="en-US" b="0" dirty="0"/>
              <a:t>Post 9-11 GI Bill Chapter 33 Payments:</a:t>
            </a:r>
          </a:p>
          <a:p>
            <a:pPr marL="0" indent="0">
              <a:buNone/>
            </a:pPr>
            <a:r>
              <a:rPr lang="en-US" b="0" dirty="0"/>
              <a:t>	- Tuition and Fees (annual max of $26,042.81)</a:t>
            </a:r>
          </a:p>
          <a:p>
            <a:pPr marL="0" indent="0">
              <a:buNone/>
            </a:pPr>
            <a:r>
              <a:rPr lang="en-US" b="0" dirty="0"/>
              <a:t>	- BAH (monthly, dependent on schools zip code)</a:t>
            </a:r>
          </a:p>
          <a:p>
            <a:pPr marL="0" indent="0">
              <a:buNone/>
            </a:pPr>
            <a:r>
              <a:rPr lang="en-US" b="0" dirty="0"/>
              <a:t>	- Books Stipend ($1000 per year maximum)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319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206B-F28B-BC4A-CBC5-8C0C8132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Qualify?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0E9DB-001B-C35D-84F6-6CFD9F47B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Service in any Active Component of the Armed Forces</a:t>
            </a:r>
          </a:p>
          <a:p>
            <a:r>
              <a:rPr lang="en-US" sz="2000" b="0" dirty="0"/>
              <a:t>Service under Title 10 USC Sections 688, 12301(a), 12301(d), 12301(g), 12301(h), 12302, 12304, 12304a, or 12304b.</a:t>
            </a:r>
          </a:p>
          <a:p>
            <a:r>
              <a:rPr lang="en-US" sz="2000" b="0" dirty="0"/>
              <a:t>In the National Guard of a state for the purpose of organizing, administering, recruiting, instructing, or training the National Guard; or</a:t>
            </a:r>
          </a:p>
          <a:p>
            <a:pPr marL="0" indent="0">
              <a:buNone/>
            </a:pPr>
            <a:r>
              <a:rPr lang="en-US" sz="2000" b="0" dirty="0"/>
              <a:t>	 Under a Declaration of National Emergency as follows:</a:t>
            </a:r>
          </a:p>
          <a:p>
            <a:pPr marL="0" indent="0">
              <a:buNone/>
            </a:pPr>
            <a:r>
              <a:rPr lang="en-US" sz="2000" b="0" dirty="0"/>
              <a:t>	 Between Sep 11, 2001 – May 31, 2002 under Operation Noble 	Eagle.</a:t>
            </a:r>
          </a:p>
          <a:p>
            <a:pPr marL="0" indent="0">
              <a:buNone/>
            </a:pPr>
            <a:r>
              <a:rPr lang="en-US" sz="2000" b="0" dirty="0"/>
              <a:t>	 Effective February 15, 2019 – in support of the Southwest 	Border 	Mission under Operation Guardian Shield.</a:t>
            </a:r>
          </a:p>
          <a:p>
            <a:pPr marL="0" indent="0">
              <a:buNone/>
            </a:pPr>
            <a:r>
              <a:rPr lang="en-US" sz="2000" b="0" dirty="0"/>
              <a:t>	 Effective March 22, 2020 – in response to the COVID-19 	Pandemic.</a:t>
            </a:r>
          </a:p>
        </p:txBody>
      </p:sp>
    </p:spTree>
    <p:extLst>
      <p:ext uri="{BB962C8B-B14F-4D97-AF65-F5344CB8AC3E}">
        <p14:creationId xmlns:p14="http://schemas.microsoft.com/office/powerpoint/2010/main" val="10533701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04A2-651B-A2A0-8716-A9ACB646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Qualifying Service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5C1BA8D-4A25-593A-D368-DCC9403CD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/>
          </a:p>
          <a:p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sz="2000" b="0" dirty="0"/>
              <a:t>DD214 or ARPC verification for all periods of qualifying service required for approval. </a:t>
            </a:r>
          </a:p>
          <a:p>
            <a:r>
              <a:rPr lang="en-US" sz="2000" b="0" dirty="0"/>
              <a:t>Basic Training and AIDT time count towards total after 80%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EF57519-884D-76D7-52FA-B36C91582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375" y="1263382"/>
            <a:ext cx="7821258" cy="356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2631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EFEE-5FD9-D2FA-3D41-CA7C273DE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IADT &amp; Non- Qualifying Periods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57D2A-C473-EC1A-3CF2-D506756EC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Initial Active Duty Training (including Basic Training, Tech school, TFOT) </a:t>
            </a:r>
            <a:r>
              <a:rPr lang="en-US" sz="2000" b="0" u="sng" dirty="0"/>
              <a:t>cannot</a:t>
            </a:r>
            <a:r>
              <a:rPr lang="en-US" sz="2000" b="0" dirty="0"/>
              <a:t> be added to qualifying time unless the Airman:</a:t>
            </a:r>
          </a:p>
          <a:p>
            <a:pPr marL="0" indent="0">
              <a:buNone/>
            </a:pPr>
            <a:r>
              <a:rPr lang="en-US" sz="2000" b="0" dirty="0"/>
              <a:t>	- Attended all or a portion of IADT on or after September 11,  	2001</a:t>
            </a:r>
          </a:p>
          <a:p>
            <a:pPr marL="0" indent="0">
              <a:buNone/>
            </a:pPr>
            <a:r>
              <a:rPr lang="en-US" sz="2000" b="0" dirty="0"/>
              <a:t>	- Completed 24 months of other qualifying active duty time.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dirty="0"/>
              <a:t>The following periods of service are </a:t>
            </a:r>
            <a:r>
              <a:rPr lang="en-US" sz="2000" b="0" u="sng" dirty="0"/>
              <a:t>NOT</a:t>
            </a:r>
            <a:r>
              <a:rPr lang="en-US" sz="2000" b="0" dirty="0"/>
              <a:t> qualifying time for Post-9/11:</a:t>
            </a:r>
          </a:p>
          <a:p>
            <a:pPr marL="0" indent="0">
              <a:buNone/>
            </a:pPr>
            <a:r>
              <a:rPr lang="en-US" sz="2000" b="0" dirty="0"/>
              <a:t>	- Service terminated due to defective enlistment agreement.</a:t>
            </a:r>
          </a:p>
          <a:p>
            <a:pPr marL="0" indent="0">
              <a:buNone/>
            </a:pPr>
            <a:r>
              <a:rPr lang="en-US" sz="2000" b="0" dirty="0"/>
              <a:t>	- Less than 180 consecutive days of Temporary AGR</a:t>
            </a:r>
          </a:p>
          <a:p>
            <a:pPr marL="0" indent="0">
              <a:buNone/>
            </a:pPr>
            <a:r>
              <a:rPr lang="en-US" sz="2000" b="0" dirty="0"/>
              <a:t>	- Any service period with less than an Honorable Discharge.</a:t>
            </a:r>
          </a:p>
        </p:txBody>
      </p:sp>
    </p:spTree>
    <p:extLst>
      <p:ext uri="{BB962C8B-B14F-4D97-AF65-F5344CB8AC3E}">
        <p14:creationId xmlns:p14="http://schemas.microsoft.com/office/powerpoint/2010/main" val="262458214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139B-4A39-4A4E-39F3-B5F2FA4D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 of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74C2B-5FDA-3D37-804E-6E391BEED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 For Airmen whose last day of qualifying active duty was </a:t>
            </a:r>
            <a:r>
              <a:rPr lang="en-US" b="0" dirty="0">
                <a:highlight>
                  <a:srgbClr val="FFFF00"/>
                </a:highlight>
              </a:rPr>
              <a:t>prior to January 1, 2013</a:t>
            </a:r>
            <a:r>
              <a:rPr lang="en-US" b="0" dirty="0"/>
              <a:t>, eligibility to use Chapter 33 benefits </a:t>
            </a:r>
            <a:r>
              <a:rPr lang="en-US" b="0" u="sng" dirty="0"/>
              <a:t>expires 15 years from the date of the last Honorable discharge or release from active duty of at least 90 consecutive days.</a:t>
            </a:r>
          </a:p>
          <a:p>
            <a:pPr marL="0" indent="0">
              <a:buNone/>
            </a:pPr>
            <a:endParaRPr lang="en-US" b="0" u="sng" dirty="0"/>
          </a:p>
          <a:p>
            <a:r>
              <a:rPr lang="en-US" b="0" dirty="0"/>
              <a:t> For Airmen whose last day of qualifying active duty was </a:t>
            </a:r>
            <a:r>
              <a:rPr lang="en-US" b="0" dirty="0">
                <a:highlight>
                  <a:srgbClr val="FFFF00"/>
                </a:highlight>
              </a:rPr>
              <a:t>on or after January 1, 2013</a:t>
            </a:r>
            <a:r>
              <a:rPr lang="en-US" b="0" dirty="0"/>
              <a:t>, </a:t>
            </a:r>
            <a:r>
              <a:rPr lang="en-US" b="0" u="sng" dirty="0"/>
              <a:t>eligibility never expires</a:t>
            </a:r>
            <a:r>
              <a:rPr lang="en-US" b="0" dirty="0"/>
              <a:t>.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b="0" dirty="0"/>
              <a:t> Airmen who are subject to the 15-year limit can eliminate the limit by completing a new period of qualifying duty of at least 90 continuous days on or after 1 January 2013.</a:t>
            </a:r>
          </a:p>
        </p:txBody>
      </p:sp>
    </p:spTree>
    <p:extLst>
      <p:ext uri="{BB962C8B-B14F-4D97-AF65-F5344CB8AC3E}">
        <p14:creationId xmlns:p14="http://schemas.microsoft.com/office/powerpoint/2010/main" val="213301665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26137-8C31-2A1B-16B1-3A064F19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 Payment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43A85-E76B-7EAF-2C89-F2596A168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There are three benefit payments for the Post-9/11 GI Bill:</a:t>
            </a:r>
          </a:p>
          <a:p>
            <a:r>
              <a:rPr lang="en-US" sz="1800" b="0" u="sng" dirty="0">
                <a:highlight>
                  <a:srgbClr val="FFFF00"/>
                </a:highlight>
              </a:rPr>
              <a:t>Tuition and Fees:</a:t>
            </a:r>
          </a:p>
          <a:p>
            <a:pPr marL="0" indent="0">
              <a:buNone/>
            </a:pPr>
            <a:r>
              <a:rPr lang="en-US" sz="1800" b="0" dirty="0"/>
              <a:t> Up to 100% of in-state tuition if you are attending a public school.</a:t>
            </a:r>
          </a:p>
          <a:p>
            <a:pPr marL="0" indent="0">
              <a:buNone/>
            </a:pPr>
            <a:r>
              <a:rPr lang="en-US" sz="1800" b="0" dirty="0"/>
              <a:t> Max $26,042.81 per year for private or foreign school (effective October 1, 2021).</a:t>
            </a:r>
          </a:p>
          <a:p>
            <a:r>
              <a:rPr lang="en-US" sz="1800" b="0" u="sng" dirty="0">
                <a:highlight>
                  <a:srgbClr val="FFFF00"/>
                </a:highlight>
              </a:rPr>
              <a:t>Monthly Housing Allowance (MHA): </a:t>
            </a:r>
            <a:r>
              <a:rPr lang="en-US" sz="1800" b="0" dirty="0"/>
              <a:t>(MUST be attending more than half-time)</a:t>
            </a:r>
          </a:p>
          <a:p>
            <a:pPr marL="0" indent="0">
              <a:buNone/>
            </a:pPr>
            <a:r>
              <a:rPr lang="en-US" sz="1800" b="0" dirty="0"/>
              <a:t> Equivalent to BAH of E-5 with dependents.</a:t>
            </a:r>
          </a:p>
          <a:p>
            <a:pPr marL="0" indent="0">
              <a:buNone/>
            </a:pPr>
            <a:r>
              <a:rPr lang="en-US" sz="1800" b="0" dirty="0"/>
              <a:t> Based on zip code where attending classes.</a:t>
            </a:r>
          </a:p>
          <a:p>
            <a:pPr marL="0" indent="0">
              <a:buNone/>
            </a:pPr>
            <a:r>
              <a:rPr lang="en-US" sz="1800" b="0" dirty="0"/>
              <a:t> If attending only online classes: BAH rate is based on 50% of the national average.</a:t>
            </a:r>
          </a:p>
          <a:p>
            <a:pPr marL="0" indent="0">
              <a:buNone/>
            </a:pPr>
            <a:r>
              <a:rPr lang="en-US" sz="1800" b="0" dirty="0"/>
              <a:t> Subject to term start and end dates.</a:t>
            </a:r>
          </a:p>
          <a:p>
            <a:pPr marL="0" indent="0">
              <a:buNone/>
            </a:pPr>
            <a:r>
              <a:rPr lang="en-US" sz="1800" b="0" dirty="0"/>
              <a:t> Airmen serving on qualifying active duty are NOT eligible for the MHA</a:t>
            </a:r>
          </a:p>
          <a:p>
            <a:r>
              <a:rPr lang="en-US" sz="1800" b="0" u="sng" dirty="0">
                <a:highlight>
                  <a:srgbClr val="FFFF00"/>
                </a:highlight>
              </a:rPr>
              <a:t>Book and Supply Stipend:</a:t>
            </a:r>
          </a:p>
          <a:p>
            <a:pPr marL="0" indent="0">
              <a:buNone/>
            </a:pPr>
            <a:r>
              <a:rPr lang="en-US" sz="1800" b="0" dirty="0"/>
              <a:t> $41.67/credit hour.</a:t>
            </a:r>
          </a:p>
          <a:p>
            <a:pPr marL="0" indent="0">
              <a:buNone/>
            </a:pPr>
            <a:r>
              <a:rPr lang="en-US" sz="1800" b="0" dirty="0"/>
              <a:t> Up to $1,000 per academic year.</a:t>
            </a:r>
          </a:p>
        </p:txBody>
      </p:sp>
    </p:spTree>
    <p:extLst>
      <p:ext uri="{BB962C8B-B14F-4D97-AF65-F5344CB8AC3E}">
        <p14:creationId xmlns:p14="http://schemas.microsoft.com/office/powerpoint/2010/main" val="30968080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BF883-1D62-4D69-04A5-BCF84AC7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Non-College Degree (NCD)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BB7AE-7D03-3E90-A99F-0B734E68E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Post-9/11 may also be used for Correspondence schools, Flight programs, Apprenticeships and On-the-Job Training (OJT), and Independent Study programs.</a:t>
            </a:r>
          </a:p>
          <a:p>
            <a:r>
              <a:rPr lang="en-US" sz="2000" b="0" dirty="0"/>
              <a:t>Students at NCD institutions receive the same benefits as those attending traditional colleges and universities.</a:t>
            </a:r>
          </a:p>
          <a:p>
            <a:r>
              <a:rPr lang="en-US" sz="2000" b="0" dirty="0"/>
              <a:t>Correspondence students will receive the actual net costs for tuition and fees, up to </a:t>
            </a:r>
            <a:r>
              <a:rPr lang="en-US" sz="2000" b="0" u="sng" dirty="0">
                <a:highlight>
                  <a:srgbClr val="FFFF00"/>
                </a:highlight>
              </a:rPr>
              <a:t>$12,649.34 per academic year </a:t>
            </a:r>
            <a:r>
              <a:rPr lang="en-US" sz="2000" b="0" dirty="0"/>
              <a:t>(effective August 1, 2021).</a:t>
            </a:r>
          </a:p>
          <a:p>
            <a:r>
              <a:rPr lang="en-US" sz="2000" b="0" dirty="0"/>
              <a:t>Flight students will receive the actual net costs for tuition and fees, </a:t>
            </a:r>
            <a:r>
              <a:rPr lang="en-US" sz="2000" b="0" u="sng" dirty="0">
                <a:highlight>
                  <a:srgbClr val="FFFF00"/>
                </a:highlight>
              </a:rPr>
              <a:t>up to $14,881.59 per academic year </a:t>
            </a:r>
            <a:r>
              <a:rPr lang="en-US" sz="2000" b="0" dirty="0"/>
              <a:t>(effective August 1, 2020).</a:t>
            </a:r>
          </a:p>
        </p:txBody>
      </p:sp>
    </p:spTree>
    <p:extLst>
      <p:ext uri="{BB962C8B-B14F-4D97-AF65-F5344CB8AC3E}">
        <p14:creationId xmlns:p14="http://schemas.microsoft.com/office/powerpoint/2010/main" val="108602310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C8A7B-077A-C777-6346-D51495D4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Non-College Degree (NCD) Program Rates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57A3A5-BAA0-52D2-87C6-D34913926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Rates for Apprenticeship and OJT are based on length of time the student is in training: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725DB1-1A75-DC5F-02E8-EF7D6E160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619" y="2693641"/>
            <a:ext cx="7697723" cy="173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2997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AMC2003_Template (adjusted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MC2003_Template (adjuste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MC2003_Template (adjusted) 1">
        <a:dk1>
          <a:srgbClr val="000066"/>
        </a:dk1>
        <a:lt1>
          <a:srgbClr val="FFFFFF"/>
        </a:lt1>
        <a:dk2>
          <a:srgbClr val="000066"/>
        </a:dk2>
        <a:lt2>
          <a:srgbClr val="111111"/>
        </a:lt2>
        <a:accent1>
          <a:srgbClr val="00FF00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FFAA"/>
        </a:accent5>
        <a:accent6>
          <a:srgbClr val="2D2DB9"/>
        </a:accent6>
        <a:hlink>
          <a:srgbClr val="0099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DFCA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CAB7"/>
      </a:accent6>
      <a:hlink>
        <a:srgbClr val="FCFEB9"/>
      </a:hlink>
      <a:folHlink>
        <a:srgbClr val="E3B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3A99B5BFF5124C81A2A99292D36BD8" ma:contentTypeVersion="2" ma:contentTypeDescription="Create a new document." ma:contentTypeScope="" ma:versionID="1138da238d0d600a2b9e47c2040f979b">
  <xsd:schema xmlns:xsd="http://www.w3.org/2001/XMLSchema" xmlns:xs="http://www.w3.org/2001/XMLSchema" xmlns:p="http://schemas.microsoft.com/office/2006/metadata/properties" xmlns:ns2="6f8ebd7e-9b50-44d7-9a94-44e426fd1706" targetNamespace="http://schemas.microsoft.com/office/2006/metadata/properties" ma:root="true" ma:fieldsID="fdc0f37949adb28a4cf2bc26f882cdb5" ns2:_="">
    <xsd:import namespace="6f8ebd7e-9b50-44d7-9a94-44e426fd1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ebd7e-9b50-44d7-9a94-44e426fd17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D5893C-24D4-4F28-AE04-2474DDC6E3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F209CF-C5A1-4FA5-804D-3742013A26BE}">
  <ds:schemaRefs>
    <ds:schemaRef ds:uri="6f8ebd7e-9b50-44d7-9a94-44e426fd170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2A76529-BF28-4395-B45F-582CBBE9CD45}">
  <ds:schemaRefs>
    <ds:schemaRef ds:uri="6f8ebd7e-9b50-44d7-9a94-44e426fd17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G:\Command AV\AMC2003_Template (adjusted).pot</Template>
  <TotalTime>488</TotalTime>
  <Words>909</Words>
  <Application>Microsoft Office PowerPoint</Application>
  <PresentationFormat>On-screen Show (4:3)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Abadi MT Condensed Light</vt:lpstr>
      <vt:lpstr>Arial</vt:lpstr>
      <vt:lpstr>Century Schoolbook</vt:lpstr>
      <vt:lpstr>Gill Sans</vt:lpstr>
      <vt:lpstr>Wingdings</vt:lpstr>
      <vt:lpstr>1_AMC2003_Template (adjusted)</vt:lpstr>
      <vt:lpstr>Post 9/11 (Ch.33) Brief  </vt:lpstr>
      <vt:lpstr>Post 9/11 Defined</vt:lpstr>
      <vt:lpstr>How Do I Qualify?</vt:lpstr>
      <vt:lpstr>Qualifying Service</vt:lpstr>
      <vt:lpstr>IADT &amp; Non- Qualifying Periods</vt:lpstr>
      <vt:lpstr>Period of Eligibility</vt:lpstr>
      <vt:lpstr>Benefit Payment Information</vt:lpstr>
      <vt:lpstr>Non-College Degree (NCD) Programs</vt:lpstr>
      <vt:lpstr>Non-College Degree (NCD) Program Rates</vt:lpstr>
      <vt:lpstr>How Do I Receive My Benefit?</vt:lpstr>
      <vt:lpstr>References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IS 36-POINT, TIMES NEW ROMAN, ALL CAPS, AND BOLD</dc:title>
  <dc:creator>Niyonzigira, Rachel SSgt USAF ANG 171 CS/SCOS</dc:creator>
  <cp:lastModifiedBy>WAGNER, ALEX J MSgt USAF ANG 171 ARW/SMT</cp:lastModifiedBy>
  <cp:revision>16</cp:revision>
  <cp:lastPrinted>2023-03-02T23:25:34Z</cp:lastPrinted>
  <dcterms:created xsi:type="dcterms:W3CDTF">1997-09-18T17:12:20Z</dcterms:created>
  <dcterms:modified xsi:type="dcterms:W3CDTF">2023-04-05T20:23:28Z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0x010100BF3A99B5BFF5124C81A2A99292D36BD8</vt:lpwstr>
  </property>
</Properties>
</file>